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262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0" autoAdjust="0"/>
  </p:normalViewPr>
  <p:slideViewPr>
    <p:cSldViewPr snapToGrid="0">
      <p:cViewPr varScale="1">
        <p:scale>
          <a:sx n="65" d="100"/>
          <a:sy n="65" d="100"/>
        </p:scale>
        <p:origin x="1320" y="-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177D2-85CD-4DDA-BE4C-B0C8D11C8C38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8E952-34FF-48C4-BB3B-2152EBC44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77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8E952-34FF-48C4-BB3B-2152EBC446F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60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E1061-93EB-4B23-826A-97BA1BEC0C25}" type="datetimeFigureOut">
              <a:rPr lang="en-GB" smtClean="0"/>
              <a:pPr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EART30351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Lecture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5608" y="1553066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>
              <a:lnSpc>
                <a:spcPct val="90000"/>
              </a:lnSpc>
              <a:buNone/>
            </a:pPr>
            <a:endParaRPr lang="en-GB" altLang="en-US" sz="3600" dirty="0"/>
          </a:p>
          <a:p>
            <a:pPr algn="ctr">
              <a:buNone/>
            </a:pPr>
            <a:r>
              <a:rPr lang="en-GB" altLang="en-US" dirty="0">
                <a:solidFill>
                  <a:srgbClr val="0070C0"/>
                </a:solidFill>
              </a:rPr>
              <a:t>First, calculate </a:t>
            </a:r>
            <a:r>
              <a:rPr lang="en-GB" altLang="en-US" dirty="0" smtClean="0">
                <a:solidFill>
                  <a:srgbClr val="0070C0"/>
                </a:solidFill>
              </a:rPr>
              <a:t>Radius of curvature R at crests (A and B)</a:t>
            </a:r>
            <a:endParaRPr lang="en-GB" altLang="en-US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GB" altLang="en-US" dirty="0" smtClean="0">
                <a:solidFill>
                  <a:srgbClr val="0070C0"/>
                </a:solidFill>
              </a:rPr>
              <a:t>Amplitude a = </a:t>
            </a:r>
            <a:r>
              <a:rPr lang="en-GB" altLang="en-US" dirty="0">
                <a:solidFill>
                  <a:srgbClr val="0070C0"/>
                </a:solidFill>
              </a:rPr>
              <a:t>250 km, λ=3x10</a:t>
            </a:r>
            <a:r>
              <a:rPr lang="en-GB" altLang="en-US" baseline="30000" dirty="0">
                <a:solidFill>
                  <a:srgbClr val="0070C0"/>
                </a:solidFill>
              </a:rPr>
              <a:t>6 </a:t>
            </a:r>
            <a:r>
              <a:rPr lang="en-GB" altLang="en-US" dirty="0">
                <a:solidFill>
                  <a:srgbClr val="0070C0"/>
                </a:solidFill>
              </a:rPr>
              <a:t>m so k = 2.09x10</a:t>
            </a:r>
            <a:r>
              <a:rPr lang="en-GB" altLang="en-US" baseline="30000" dirty="0">
                <a:solidFill>
                  <a:srgbClr val="0070C0"/>
                </a:solidFill>
              </a:rPr>
              <a:t>-6</a:t>
            </a:r>
            <a:r>
              <a:rPr lang="en-GB" altLang="en-US" dirty="0">
                <a:solidFill>
                  <a:srgbClr val="0070C0"/>
                </a:solidFill>
              </a:rPr>
              <a:t> m</a:t>
            </a:r>
            <a:r>
              <a:rPr lang="en-GB" altLang="en-US" baseline="30000" dirty="0">
                <a:solidFill>
                  <a:srgbClr val="0070C0"/>
                </a:solidFill>
              </a:rPr>
              <a:t>-1</a:t>
            </a:r>
            <a:endParaRPr lang="en-GB" altLang="en-US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GB" altLang="en-US" dirty="0" smtClean="0">
                <a:solidFill>
                  <a:srgbClr val="0070C0"/>
                </a:solidFill>
              </a:rPr>
              <a:t>ak</a:t>
            </a:r>
            <a:r>
              <a:rPr lang="en-GB" altLang="en-US" baseline="30000" dirty="0" smtClean="0">
                <a:solidFill>
                  <a:srgbClr val="0070C0"/>
                </a:solidFill>
              </a:rPr>
              <a:t>2</a:t>
            </a:r>
            <a:r>
              <a:rPr lang="en-GB" altLang="en-US" dirty="0" smtClean="0">
                <a:solidFill>
                  <a:srgbClr val="0070C0"/>
                </a:solidFill>
              </a:rPr>
              <a:t> </a:t>
            </a:r>
            <a:r>
              <a:rPr lang="en-GB" altLang="en-US" dirty="0">
                <a:solidFill>
                  <a:srgbClr val="0070C0"/>
                </a:solidFill>
              </a:rPr>
              <a:t>= 1.09 x 10</a:t>
            </a:r>
            <a:r>
              <a:rPr lang="en-GB" altLang="en-US" baseline="30000" dirty="0">
                <a:solidFill>
                  <a:srgbClr val="0070C0"/>
                </a:solidFill>
              </a:rPr>
              <a:t>-6</a:t>
            </a:r>
            <a:r>
              <a:rPr lang="en-GB" altLang="en-US" dirty="0">
                <a:solidFill>
                  <a:srgbClr val="0070C0"/>
                </a:solidFill>
              </a:rPr>
              <a:t> m</a:t>
            </a:r>
            <a:r>
              <a:rPr lang="en-GB" altLang="en-US" baseline="30000" dirty="0">
                <a:solidFill>
                  <a:srgbClr val="0070C0"/>
                </a:solidFill>
              </a:rPr>
              <a:t>-1</a:t>
            </a:r>
            <a:r>
              <a:rPr lang="en-GB" altLang="en-US" dirty="0">
                <a:solidFill>
                  <a:srgbClr val="0070C0"/>
                </a:solidFill>
              </a:rPr>
              <a:t> so </a:t>
            </a:r>
            <a:r>
              <a:rPr lang="en-GB" altLang="en-US" dirty="0" smtClean="0">
                <a:solidFill>
                  <a:srgbClr val="0070C0"/>
                </a:solidFill>
              </a:rPr>
              <a:t>R </a:t>
            </a:r>
            <a:r>
              <a:rPr lang="en-GB" altLang="en-US" dirty="0">
                <a:solidFill>
                  <a:srgbClr val="0070C0"/>
                </a:solidFill>
              </a:rPr>
              <a:t>=916 km</a:t>
            </a:r>
          </a:p>
          <a:p>
            <a:pPr algn="ctr">
              <a:buNone/>
            </a:pPr>
            <a:r>
              <a:rPr lang="en-GB" altLang="en-US" dirty="0" smtClean="0">
                <a:solidFill>
                  <a:srgbClr val="0070C0"/>
                </a:solidFill>
              </a:rPr>
              <a:t>U/R=  </a:t>
            </a:r>
            <a:r>
              <a:rPr lang="en-GB" altLang="en-US" dirty="0">
                <a:solidFill>
                  <a:srgbClr val="0070C0"/>
                </a:solidFill>
              </a:rPr>
              <a:t>3.28 x 10</a:t>
            </a:r>
            <a:r>
              <a:rPr lang="en-GB" altLang="en-US" baseline="30000" dirty="0">
                <a:solidFill>
                  <a:srgbClr val="0070C0"/>
                </a:solidFill>
              </a:rPr>
              <a:t>-5 </a:t>
            </a:r>
            <a:r>
              <a:rPr lang="en-GB" altLang="en-US" dirty="0">
                <a:solidFill>
                  <a:srgbClr val="0070C0"/>
                </a:solidFill>
              </a:rPr>
              <a:t>s</a:t>
            </a:r>
            <a:r>
              <a:rPr lang="en-GB" altLang="en-US" baseline="30000" dirty="0">
                <a:solidFill>
                  <a:srgbClr val="0070C0"/>
                </a:solidFill>
              </a:rPr>
              <a:t>-1</a:t>
            </a:r>
            <a:r>
              <a:rPr lang="en-GB" altLang="en-US" dirty="0">
                <a:solidFill>
                  <a:srgbClr val="0070C0"/>
                </a:solidFill>
              </a:rPr>
              <a:t> (+</a:t>
            </a:r>
            <a:r>
              <a:rPr lang="en-GB" altLang="en-US" dirty="0" err="1">
                <a:solidFill>
                  <a:srgbClr val="0070C0"/>
                </a:solidFill>
              </a:rPr>
              <a:t>ve</a:t>
            </a:r>
            <a:r>
              <a:rPr lang="en-GB" altLang="en-US" dirty="0">
                <a:solidFill>
                  <a:srgbClr val="0070C0"/>
                </a:solidFill>
              </a:rPr>
              <a:t> in trough, -</a:t>
            </a:r>
            <a:r>
              <a:rPr lang="en-GB" altLang="en-US" dirty="0" err="1">
                <a:solidFill>
                  <a:srgbClr val="0070C0"/>
                </a:solidFill>
              </a:rPr>
              <a:t>ve</a:t>
            </a:r>
            <a:r>
              <a:rPr lang="en-GB" altLang="en-US" dirty="0">
                <a:solidFill>
                  <a:srgbClr val="0070C0"/>
                </a:solidFill>
              </a:rPr>
              <a:t> in ridge)</a:t>
            </a:r>
            <a:r>
              <a:rPr lang="en-GB" altLang="en-US" baseline="30000" dirty="0">
                <a:solidFill>
                  <a:srgbClr val="0070C0"/>
                </a:solidFill>
              </a:rPr>
              <a:t> </a:t>
            </a:r>
            <a:endParaRPr lang="en-GB" altLang="en-US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603315" y="1824092"/>
            <a:ext cx="7692272" cy="1582133"/>
          </a:xfrm>
          <a:custGeom>
            <a:avLst/>
            <a:gdLst>
              <a:gd name="connsiteX0" fmla="*/ 0 w 7692272"/>
              <a:gd name="connsiteY0" fmla="*/ 664583 h 1582133"/>
              <a:gd name="connsiteX1" fmla="*/ 688157 w 7692272"/>
              <a:gd name="connsiteY1" fmla="*/ 296938 h 1582133"/>
              <a:gd name="connsiteX2" fmla="*/ 1527143 w 7692272"/>
              <a:gd name="connsiteY2" fmla="*/ 42414 h 1582133"/>
              <a:gd name="connsiteX3" fmla="*/ 2375555 w 7692272"/>
              <a:gd name="connsiteY3" fmla="*/ 42414 h 1582133"/>
              <a:gd name="connsiteX4" fmla="*/ 3421930 w 7692272"/>
              <a:gd name="connsiteY4" fmla="*/ 457194 h 1582133"/>
              <a:gd name="connsiteX5" fmla="*/ 4873658 w 7692272"/>
              <a:gd name="connsiteY5" fmla="*/ 1286753 h 1582133"/>
              <a:gd name="connsiteX6" fmla="*/ 6023728 w 7692272"/>
              <a:gd name="connsiteY6" fmla="*/ 1578983 h 1582133"/>
              <a:gd name="connsiteX7" fmla="*/ 7136091 w 7692272"/>
              <a:gd name="connsiteY7" fmla="*/ 1418728 h 1582133"/>
              <a:gd name="connsiteX8" fmla="*/ 7692272 w 7692272"/>
              <a:gd name="connsiteY8" fmla="*/ 1069936 h 1582133"/>
              <a:gd name="connsiteX9" fmla="*/ 7692272 w 7692272"/>
              <a:gd name="connsiteY9" fmla="*/ 1069936 h 158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92272" h="1582133">
                <a:moveTo>
                  <a:pt x="0" y="664583"/>
                </a:moveTo>
                <a:cubicBezTo>
                  <a:pt x="216816" y="532608"/>
                  <a:pt x="433633" y="400633"/>
                  <a:pt x="688157" y="296938"/>
                </a:cubicBezTo>
                <a:cubicBezTo>
                  <a:pt x="942681" y="193243"/>
                  <a:pt x="1245910" y="84835"/>
                  <a:pt x="1527143" y="42414"/>
                </a:cubicBezTo>
                <a:cubicBezTo>
                  <a:pt x="1808376" y="-7"/>
                  <a:pt x="2059757" y="-26716"/>
                  <a:pt x="2375555" y="42414"/>
                </a:cubicBezTo>
                <a:cubicBezTo>
                  <a:pt x="2691353" y="111544"/>
                  <a:pt x="3005580" y="249804"/>
                  <a:pt x="3421930" y="457194"/>
                </a:cubicBezTo>
                <a:cubicBezTo>
                  <a:pt x="3838280" y="664584"/>
                  <a:pt x="4440025" y="1099788"/>
                  <a:pt x="4873658" y="1286753"/>
                </a:cubicBezTo>
                <a:cubicBezTo>
                  <a:pt x="5307291" y="1473718"/>
                  <a:pt x="5646656" y="1556987"/>
                  <a:pt x="6023728" y="1578983"/>
                </a:cubicBezTo>
                <a:cubicBezTo>
                  <a:pt x="6400800" y="1600979"/>
                  <a:pt x="6858000" y="1503569"/>
                  <a:pt x="7136091" y="1418728"/>
                </a:cubicBezTo>
                <a:cubicBezTo>
                  <a:pt x="7414182" y="1333887"/>
                  <a:pt x="7692272" y="1069936"/>
                  <a:pt x="7692272" y="1069936"/>
                </a:cubicBezTo>
                <a:lnTo>
                  <a:pt x="7692272" y="106993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>
            <a:off x="4025245" y="2281286"/>
            <a:ext cx="575035" cy="31108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57220" y="2026763"/>
            <a:ext cx="115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 ms</a:t>
            </a:r>
            <a:r>
              <a:rPr lang="en-GB" baseline="30000" dirty="0" smtClean="0"/>
              <a:t>-1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30738" y="1941921"/>
            <a:ext cx="28281" cy="1470581"/>
          </a:xfrm>
          <a:prstGeom prst="straightConnector1">
            <a:avLst/>
          </a:prstGeom>
          <a:ln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59019" y="2422688"/>
            <a:ext cx="168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500 km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75035" y="3648173"/>
            <a:ext cx="7729979" cy="94268"/>
          </a:xfrm>
          <a:prstGeom prst="straightConnector1">
            <a:avLst/>
          </a:prstGeom>
          <a:ln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60775" y="3205113"/>
            <a:ext cx="2121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λ</a:t>
            </a:r>
            <a:r>
              <a:rPr lang="en-GB" dirty="0" smtClean="0">
                <a:solidFill>
                  <a:srgbClr val="00B050"/>
                </a:solidFill>
              </a:rPr>
              <a:t> = 3000 km; k=2</a:t>
            </a:r>
            <a:r>
              <a:rPr lang="el-GR" dirty="0" smtClean="0">
                <a:solidFill>
                  <a:srgbClr val="00B050"/>
                </a:solidFill>
              </a:rPr>
              <a:t>π</a:t>
            </a:r>
            <a:r>
              <a:rPr lang="en-GB" dirty="0" smtClean="0">
                <a:solidFill>
                  <a:srgbClr val="00B050"/>
                </a:solidFill>
              </a:rPr>
              <a:t>/</a:t>
            </a:r>
            <a:r>
              <a:rPr lang="el-GR" dirty="0" smtClean="0">
                <a:solidFill>
                  <a:srgbClr val="00B050"/>
                </a:solidFill>
              </a:rPr>
              <a:t>λ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84515" y="1830370"/>
            <a:ext cx="17283" cy="865696"/>
          </a:xfrm>
          <a:prstGeom prst="straightConnector1">
            <a:avLst/>
          </a:prstGeom>
          <a:ln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3060" y="2696066"/>
            <a:ext cx="7946796" cy="24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58271" y="2000053"/>
            <a:ext cx="168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a  =250 km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6701" y="1480008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628614" y="3376366"/>
            <a:ext cx="43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5628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2"/>
          <p:cNvSpPr txBox="1">
            <a:spLocks noChangeArrowheads="1"/>
          </p:cNvSpPr>
          <p:nvPr/>
        </p:nvSpPr>
        <p:spPr bwMode="auto">
          <a:xfrm>
            <a:off x="404813" y="611188"/>
            <a:ext cx="8607212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dirty="0">
                <a:solidFill>
                  <a:srgbClr val="00B0F0"/>
                </a:solidFill>
              </a:rPr>
              <a:t>1. Absolute vorticity  </a:t>
            </a:r>
          </a:p>
          <a:p>
            <a:pPr eaLnBrk="1" hangingPunct="1"/>
            <a:r>
              <a:rPr lang="en-GB" altLang="en-US" sz="2000" dirty="0">
                <a:solidFill>
                  <a:srgbClr val="00B0F0"/>
                </a:solidFill>
              </a:rPr>
              <a:t> </a:t>
            </a:r>
          </a:p>
          <a:p>
            <a:pPr eaLnBrk="1" hangingPunct="1"/>
            <a:endParaRPr lang="en-GB" altLang="en-US" sz="2000" dirty="0">
              <a:solidFill>
                <a:srgbClr val="00B0F0"/>
              </a:solidFill>
            </a:endParaRPr>
          </a:p>
          <a:p>
            <a:pPr eaLnBrk="1" hangingPunct="1"/>
            <a:r>
              <a:rPr lang="en-GB" altLang="en-US" sz="2000" dirty="0">
                <a:solidFill>
                  <a:srgbClr val="00B0F0"/>
                </a:solidFill>
              </a:rPr>
              <a:t>2. Potential vorticity      </a:t>
            </a:r>
          </a:p>
          <a:p>
            <a:pPr eaLnBrk="1" hangingPunct="1"/>
            <a:r>
              <a:rPr lang="en-GB" altLang="en-US" sz="2000" dirty="0"/>
              <a:t> </a:t>
            </a:r>
          </a:p>
          <a:p>
            <a:pPr eaLnBrk="1" hangingPunct="1"/>
            <a:r>
              <a:rPr lang="en-GB" altLang="en-US" sz="2000" dirty="0"/>
              <a:t>use 1, with no shear vorticity term (uniform speed).</a:t>
            </a:r>
          </a:p>
          <a:p>
            <a:pPr eaLnBrk="1" hangingPunct="1"/>
            <a:endParaRPr lang="en-GB" altLang="en-US" sz="2000" dirty="0"/>
          </a:p>
          <a:p>
            <a:pPr eaLnBrk="1" hangingPunct="1"/>
            <a:r>
              <a:rPr lang="en-GB" altLang="en-US" sz="2000" dirty="0" smtClean="0"/>
              <a:t>250 </a:t>
            </a:r>
            <a:r>
              <a:rPr lang="en-GB" altLang="en-US" sz="2000" dirty="0"/>
              <a:t>km corr. to </a:t>
            </a:r>
            <a:r>
              <a:rPr lang="en-GB" altLang="en-US" sz="2000" dirty="0" smtClean="0"/>
              <a:t>2.25</a:t>
            </a:r>
            <a:r>
              <a:rPr lang="en-GB" altLang="en-US" sz="2000" dirty="0"/>
              <a:t>° </a:t>
            </a:r>
            <a:r>
              <a:rPr lang="en-GB" altLang="en-US" sz="2000" dirty="0" err="1" smtClean="0"/>
              <a:t>lat</a:t>
            </a:r>
            <a:r>
              <a:rPr lang="en-GB" altLang="en-US" sz="2000" dirty="0" smtClean="0"/>
              <a:t>   </a:t>
            </a:r>
            <a:r>
              <a:rPr lang="en-GB" altLang="en-US" sz="2000" dirty="0"/>
              <a:t>(1° = 111 km)</a:t>
            </a:r>
          </a:p>
          <a:p>
            <a:pPr eaLnBrk="1" hangingPunct="1"/>
            <a:r>
              <a:rPr lang="en-GB" altLang="en-US" sz="2000" dirty="0" err="1"/>
              <a:t>f</a:t>
            </a:r>
            <a:r>
              <a:rPr lang="en-GB" altLang="en-US" sz="2000" baseline="-25000" dirty="0" err="1"/>
              <a:t>trough</a:t>
            </a:r>
            <a:r>
              <a:rPr lang="en-GB" altLang="en-US" sz="2000" dirty="0"/>
              <a:t> (47.75</a:t>
            </a:r>
            <a:r>
              <a:rPr lang="en-GB" altLang="en-US" sz="2000" dirty="0">
                <a:sym typeface="Symbol" panose="05050102010706020507" pitchFamily="18" charset="2"/>
              </a:rPr>
              <a:t></a:t>
            </a:r>
            <a:r>
              <a:rPr lang="en-GB" altLang="en-US" sz="2000" dirty="0"/>
              <a:t>) = 1.08</a:t>
            </a:r>
            <a:r>
              <a:rPr lang="en-GB" altLang="en-US" sz="2000" dirty="0">
                <a:sym typeface="Symbol" panose="05050102010706020507" pitchFamily="18" charset="2"/>
              </a:rPr>
              <a:t></a:t>
            </a:r>
            <a:r>
              <a:rPr lang="en-GB" altLang="en-US" sz="2000" dirty="0"/>
              <a:t>10</a:t>
            </a:r>
            <a:r>
              <a:rPr lang="en-GB" altLang="en-US" sz="2000" baseline="30000" dirty="0"/>
              <a:t>-4</a:t>
            </a:r>
            <a:r>
              <a:rPr lang="en-GB" altLang="en-US" sz="2000" dirty="0"/>
              <a:t> s</a:t>
            </a:r>
            <a:r>
              <a:rPr lang="en-GB" altLang="en-US" sz="2000" baseline="30000" dirty="0"/>
              <a:t>-1</a:t>
            </a:r>
            <a:r>
              <a:rPr lang="en-GB" altLang="en-US" sz="2000" dirty="0"/>
              <a:t>  so </a:t>
            </a:r>
            <a:r>
              <a:rPr lang="el-GR" altLang="en-US" sz="2000" dirty="0">
                <a:solidFill>
                  <a:srgbClr val="00B0F0"/>
                </a:solidFill>
                <a:latin typeface="Calibri" panose="020F0502020204030204" pitchFamily="34" charset="0"/>
              </a:rPr>
              <a:t>ξ</a:t>
            </a:r>
            <a:r>
              <a:rPr lang="en-GB" altLang="en-US" sz="2000" baseline="-25000" dirty="0">
                <a:solidFill>
                  <a:srgbClr val="00B0F0"/>
                </a:solidFill>
                <a:latin typeface="Calibri" panose="020F0502020204030204" pitchFamily="34" charset="0"/>
              </a:rPr>
              <a:t>a</a:t>
            </a:r>
            <a:r>
              <a:rPr lang="en-GB" altLang="en-US" sz="2000" dirty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2000" dirty="0">
                <a:solidFill>
                  <a:srgbClr val="00B0F0"/>
                </a:solidFill>
              </a:rPr>
              <a:t>=1.41</a:t>
            </a:r>
            <a:r>
              <a:rPr lang="en-GB" altLang="en-US" sz="2000" dirty="0">
                <a:solidFill>
                  <a:srgbClr val="00B0F0"/>
                </a:solidFill>
                <a:sym typeface="Symbol" panose="05050102010706020507" pitchFamily="18" charset="2"/>
              </a:rPr>
              <a:t></a:t>
            </a:r>
            <a:r>
              <a:rPr lang="en-GB" altLang="en-US" sz="2000" dirty="0">
                <a:solidFill>
                  <a:srgbClr val="00B0F0"/>
                </a:solidFill>
              </a:rPr>
              <a:t>10</a:t>
            </a:r>
            <a:r>
              <a:rPr lang="en-GB" altLang="en-US" sz="2000" baseline="30000" dirty="0">
                <a:solidFill>
                  <a:srgbClr val="00B0F0"/>
                </a:solidFill>
              </a:rPr>
              <a:t>-4  </a:t>
            </a:r>
            <a:r>
              <a:rPr lang="en-GB" altLang="en-US" sz="2000" dirty="0">
                <a:solidFill>
                  <a:srgbClr val="00B0F0"/>
                </a:solidFill>
              </a:rPr>
              <a:t>s</a:t>
            </a:r>
            <a:r>
              <a:rPr lang="en-GB" altLang="en-US" sz="2000" baseline="30000" dirty="0">
                <a:solidFill>
                  <a:srgbClr val="00B0F0"/>
                </a:solidFill>
              </a:rPr>
              <a:t>-1</a:t>
            </a:r>
            <a:endParaRPr lang="en-GB" altLang="en-US" sz="2000" dirty="0">
              <a:solidFill>
                <a:srgbClr val="00B0F0"/>
              </a:solidFill>
            </a:endParaRPr>
          </a:p>
          <a:p>
            <a:pPr eaLnBrk="1" hangingPunct="1"/>
            <a:r>
              <a:rPr lang="en-GB" altLang="en-US" sz="2000" dirty="0"/>
              <a:t>f</a:t>
            </a:r>
            <a:r>
              <a:rPr lang="en-GB" altLang="en-US" sz="2000" baseline="-25000" dirty="0"/>
              <a:t>ridge</a:t>
            </a:r>
            <a:r>
              <a:rPr lang="en-GB" altLang="en-US" sz="2000" dirty="0"/>
              <a:t>   (52.25</a:t>
            </a:r>
            <a:r>
              <a:rPr lang="en-GB" altLang="en-US" sz="2000" dirty="0">
                <a:sym typeface="Symbol" panose="05050102010706020507" pitchFamily="18" charset="2"/>
              </a:rPr>
              <a:t></a:t>
            </a:r>
            <a:r>
              <a:rPr lang="en-GB" altLang="en-US" sz="2000" dirty="0"/>
              <a:t>) = 1.15</a:t>
            </a:r>
            <a:r>
              <a:rPr lang="en-GB" altLang="en-US" sz="2000" dirty="0">
                <a:sym typeface="Symbol" panose="05050102010706020507" pitchFamily="18" charset="2"/>
              </a:rPr>
              <a:t></a:t>
            </a:r>
            <a:r>
              <a:rPr lang="en-GB" altLang="en-US" sz="2000" dirty="0"/>
              <a:t>10</a:t>
            </a:r>
            <a:r>
              <a:rPr lang="en-GB" altLang="en-US" sz="2000" baseline="30000" dirty="0"/>
              <a:t>-4</a:t>
            </a:r>
            <a:r>
              <a:rPr lang="en-GB" altLang="en-US" sz="2000" dirty="0"/>
              <a:t> s</a:t>
            </a:r>
            <a:r>
              <a:rPr lang="en-GB" altLang="en-US" sz="2000" baseline="30000" dirty="0"/>
              <a:t>-1</a:t>
            </a:r>
            <a:r>
              <a:rPr lang="en-GB" altLang="en-US" sz="2000" dirty="0"/>
              <a:t> so </a:t>
            </a:r>
            <a:r>
              <a:rPr lang="el-GR" altLang="en-US" sz="2000" dirty="0">
                <a:solidFill>
                  <a:srgbClr val="00B0F0"/>
                </a:solidFill>
                <a:latin typeface="Calibri" panose="020F0502020204030204" pitchFamily="34" charset="0"/>
              </a:rPr>
              <a:t>ξ</a:t>
            </a:r>
            <a:r>
              <a:rPr lang="en-GB" altLang="en-US" sz="2000" baseline="-25000" dirty="0">
                <a:solidFill>
                  <a:srgbClr val="00B0F0"/>
                </a:solidFill>
                <a:latin typeface="Calibri" panose="020F0502020204030204" pitchFamily="34" charset="0"/>
              </a:rPr>
              <a:t>a </a:t>
            </a:r>
            <a:r>
              <a:rPr lang="en-GB" altLang="en-US" sz="2000" dirty="0">
                <a:solidFill>
                  <a:srgbClr val="00B0F0"/>
                </a:solidFill>
              </a:rPr>
              <a:t>= 0.82</a:t>
            </a:r>
            <a:r>
              <a:rPr lang="en-GB" altLang="en-US" sz="2000" dirty="0">
                <a:solidFill>
                  <a:srgbClr val="00B0F0"/>
                </a:solidFill>
                <a:sym typeface="Symbol" panose="05050102010706020507" pitchFamily="18" charset="2"/>
              </a:rPr>
              <a:t></a:t>
            </a:r>
            <a:r>
              <a:rPr lang="en-GB" altLang="en-US" sz="2000" dirty="0">
                <a:solidFill>
                  <a:srgbClr val="00B0F0"/>
                </a:solidFill>
              </a:rPr>
              <a:t>10</a:t>
            </a:r>
            <a:r>
              <a:rPr lang="en-GB" altLang="en-US" sz="2000" baseline="30000" dirty="0">
                <a:solidFill>
                  <a:srgbClr val="00B0F0"/>
                </a:solidFill>
              </a:rPr>
              <a:t>-4 </a:t>
            </a:r>
            <a:r>
              <a:rPr lang="en-GB" altLang="en-US" sz="2000" dirty="0">
                <a:solidFill>
                  <a:srgbClr val="00B0F0"/>
                </a:solidFill>
              </a:rPr>
              <a:t>s</a:t>
            </a:r>
            <a:r>
              <a:rPr lang="en-GB" altLang="en-US" sz="2000" baseline="30000" dirty="0">
                <a:solidFill>
                  <a:srgbClr val="00B0F0"/>
                </a:solidFill>
              </a:rPr>
              <a:t>-1</a:t>
            </a:r>
            <a:endParaRPr lang="en-GB" altLang="en-US" sz="2000" dirty="0">
              <a:solidFill>
                <a:srgbClr val="00B0F0"/>
              </a:solidFill>
            </a:endParaRPr>
          </a:p>
          <a:p>
            <a:pPr eaLnBrk="1" hangingPunct="1"/>
            <a:r>
              <a:rPr lang="en-GB" altLang="en-US" sz="2000" dirty="0"/>
              <a:t> </a:t>
            </a:r>
          </a:p>
          <a:p>
            <a:pPr eaLnBrk="1" hangingPunct="1"/>
            <a:r>
              <a:rPr lang="en-GB" altLang="en-US" sz="2000" dirty="0"/>
              <a:t>Fractional change in depth of air column is calculated using 2.  In the straight part of the flow, </a:t>
            </a:r>
            <a:r>
              <a:rPr lang="el-GR" altLang="en-US" sz="2000" dirty="0">
                <a:latin typeface="Calibri" panose="020F0502020204030204" pitchFamily="34" charset="0"/>
              </a:rPr>
              <a:t>ξ</a:t>
            </a:r>
            <a:r>
              <a:rPr lang="en-GB" altLang="en-US" sz="2000" baseline="-25000" dirty="0">
                <a:latin typeface="Calibri" panose="020F0502020204030204" pitchFamily="34" charset="0"/>
              </a:rPr>
              <a:t>a</a:t>
            </a:r>
            <a:r>
              <a:rPr lang="en-GB" altLang="en-US" sz="2000" dirty="0">
                <a:latin typeface="Calibri" panose="020F0502020204030204" pitchFamily="34" charset="0"/>
              </a:rPr>
              <a:t> </a:t>
            </a:r>
            <a:r>
              <a:rPr lang="en-GB" altLang="en-US" sz="2000" dirty="0"/>
              <a:t>= f = 1.12</a:t>
            </a:r>
            <a:r>
              <a:rPr lang="en-GB" altLang="en-US" sz="2000" dirty="0">
                <a:sym typeface="Symbol" panose="05050102010706020507" pitchFamily="18" charset="2"/>
              </a:rPr>
              <a:t></a:t>
            </a:r>
            <a:r>
              <a:rPr lang="en-GB" altLang="en-US" sz="2000" dirty="0"/>
              <a:t>10</a:t>
            </a:r>
            <a:r>
              <a:rPr lang="en-GB" altLang="en-US" sz="2000" baseline="30000" dirty="0"/>
              <a:t>-4 </a:t>
            </a:r>
            <a:r>
              <a:rPr lang="en-GB" altLang="en-US" sz="2000" dirty="0" smtClean="0"/>
              <a:t>s</a:t>
            </a:r>
            <a:r>
              <a:rPr lang="en-GB" altLang="en-US" sz="2000" baseline="30000" dirty="0" smtClean="0"/>
              <a:t>-1</a:t>
            </a:r>
            <a:r>
              <a:rPr lang="en-GB" altLang="en-US" sz="2000" dirty="0" smtClean="0"/>
              <a:t>. Since PV </a:t>
            </a:r>
            <a:r>
              <a:rPr lang="en-GB" altLang="en-US" sz="2000" dirty="0"/>
              <a:t>is conserved:</a:t>
            </a:r>
          </a:p>
          <a:p>
            <a:pPr eaLnBrk="1" hangingPunct="1"/>
            <a:r>
              <a:rPr lang="en-GB" altLang="en-US" dirty="0" smtClean="0"/>
              <a:t>       </a:t>
            </a:r>
            <a:r>
              <a:rPr lang="en-GB" altLang="en-US" dirty="0"/>
              <a:t>.</a:t>
            </a:r>
          </a:p>
          <a:p>
            <a:pPr eaLnBrk="1" hangingPunct="1"/>
            <a:r>
              <a:rPr lang="en-GB" altLang="en-US" dirty="0"/>
              <a:t> </a:t>
            </a:r>
          </a:p>
          <a:p>
            <a:pPr eaLnBrk="1" hangingPunct="1"/>
            <a:r>
              <a:rPr lang="en-GB" altLang="en-US" dirty="0"/>
              <a:t> </a:t>
            </a:r>
          </a:p>
          <a:p>
            <a:pPr eaLnBrk="1" hangingPunct="1"/>
            <a:endParaRPr lang="en-GB" altLang="en-US" dirty="0"/>
          </a:p>
        </p:txBody>
      </p:sp>
      <p:graphicFrame>
        <p:nvGraphicFramePr>
          <p:cNvPr id="5" name="Object 21"/>
          <p:cNvGraphicFramePr>
            <a:graphicFrameLocks noChangeAspect="1"/>
          </p:cNvGraphicFramePr>
          <p:nvPr/>
        </p:nvGraphicFramePr>
        <p:xfrm>
          <a:off x="2781300" y="1403350"/>
          <a:ext cx="158432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3" imgW="850680" imgH="355320" progId="Equation.3">
                  <p:embed/>
                </p:oleObj>
              </mc:Choice>
              <mc:Fallback>
                <p:oleObj name="Equation" r:id="rId3" imgW="850680" imgH="355320" progId="Equation.3">
                  <p:embed/>
                  <p:pic>
                    <p:nvPicPr>
                      <p:cNvPr id="307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1403350"/>
                        <a:ext cx="1584325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738944"/>
              </p:ext>
            </p:extLst>
          </p:nvPr>
        </p:nvGraphicFramePr>
        <p:xfrm>
          <a:off x="1243799" y="4737100"/>
          <a:ext cx="552926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5" imgW="3466800" imgH="406080" progId="Equation.3">
                  <p:embed/>
                </p:oleObj>
              </mc:Choice>
              <mc:Fallback>
                <p:oleObj name="Equation" r:id="rId5" imgW="3466800" imgH="406080" progId="Equation.3">
                  <p:embed/>
                  <p:pic>
                    <p:nvPicPr>
                      <p:cNvPr id="307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799" y="4737100"/>
                        <a:ext cx="5529262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192804"/>
              </p:ext>
            </p:extLst>
          </p:nvPr>
        </p:nvGraphicFramePr>
        <p:xfrm>
          <a:off x="1202114" y="5514385"/>
          <a:ext cx="52863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7" imgW="3314520" imgH="406080" progId="Equation.3">
                  <p:embed/>
                </p:oleObj>
              </mc:Choice>
              <mc:Fallback>
                <p:oleObj name="Equation" r:id="rId7" imgW="3314520" imgH="406080" progId="Equation.3">
                  <p:embed/>
                  <p:pic>
                    <p:nvPicPr>
                      <p:cNvPr id="307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2114" y="5514385"/>
                        <a:ext cx="52863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922632"/>
              </p:ext>
            </p:extLst>
          </p:nvPr>
        </p:nvGraphicFramePr>
        <p:xfrm>
          <a:off x="2856715" y="451848"/>
          <a:ext cx="158432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9" imgW="888840" imgH="393480" progId="Equation.3">
                  <p:embed/>
                </p:oleObj>
              </mc:Choice>
              <mc:Fallback>
                <p:oleObj name="Equation" r:id="rId9" imgW="888840" imgH="393480" progId="Equation.3">
                  <p:embed/>
                  <p:pic>
                    <p:nvPicPr>
                      <p:cNvPr id="307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715" y="451848"/>
                        <a:ext cx="158432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701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GB" altLang="en-US" dirty="0"/>
              <a:t>A zonal jet streak develops in a uniform zonal flow of 30 m s</a:t>
            </a:r>
            <a:r>
              <a:rPr lang="en-GB" altLang="en-US" baseline="30000" dirty="0"/>
              <a:t>-1</a:t>
            </a:r>
            <a:r>
              <a:rPr lang="en-GB" altLang="en-US" dirty="0"/>
              <a:t> at 60°N. The jet has a maximum speed of 80 m s</a:t>
            </a:r>
            <a:r>
              <a:rPr lang="en-GB" altLang="en-US" baseline="30000" dirty="0"/>
              <a:t>-1</a:t>
            </a:r>
            <a:r>
              <a:rPr lang="en-GB" altLang="en-US" dirty="0"/>
              <a:t>. The cyclonic side is 200 km wide and the </a:t>
            </a:r>
            <a:r>
              <a:rPr lang="en-GB" altLang="en-US" dirty="0" err="1"/>
              <a:t>anticyclonic</a:t>
            </a:r>
            <a:r>
              <a:rPr lang="en-GB" altLang="en-US" dirty="0"/>
              <a:t> side 600 km wide. If the initial depth of a column of air which enters the jet is 100 </a:t>
            </a:r>
            <a:r>
              <a:rPr lang="en-GB" altLang="en-US" dirty="0" err="1"/>
              <a:t>mb</a:t>
            </a:r>
            <a:r>
              <a:rPr lang="en-GB" altLang="en-US" dirty="0"/>
              <a:t>, use the </a:t>
            </a:r>
            <a:r>
              <a:rPr lang="en-GB" altLang="en-US" dirty="0" err="1"/>
              <a:t>barotropic</a:t>
            </a:r>
            <a:r>
              <a:rPr lang="en-GB" altLang="en-US" dirty="0"/>
              <a:t> vorticity equation to estimate its depth at maximum velocity if it is positioned: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dirty="0"/>
              <a:t>(</a:t>
            </a:r>
            <a:r>
              <a:rPr lang="en-GB" altLang="en-US" dirty="0" err="1"/>
              <a:t>i</a:t>
            </a:r>
            <a:r>
              <a:rPr lang="en-GB" altLang="en-US" dirty="0"/>
              <a:t>) poleward of the jet core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dirty="0"/>
              <a:t>(ii) equatorward of the jet core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dirty="0"/>
              <a:t>(iii) directly upstream of the jet core.</a:t>
            </a:r>
          </a:p>
          <a:p>
            <a:pPr>
              <a:lnSpc>
                <a:spcPct val="80000"/>
              </a:lnSpc>
              <a:buNone/>
            </a:pPr>
            <a:r>
              <a:rPr lang="en-GB" altLang="en-US" dirty="0"/>
              <a:t>What limits the accuracy of these estimates?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23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1560332" y="206163"/>
            <a:ext cx="4519957" cy="3008377"/>
            <a:chOff x="1512688" y="171729"/>
            <a:chExt cx="5947736" cy="4428551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1855624" y="1791993"/>
              <a:ext cx="518477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855624" y="1720555"/>
              <a:ext cx="57626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6535574" y="4600280"/>
              <a:ext cx="57626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303549" y="4600280"/>
              <a:ext cx="57626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000086" y="4528843"/>
              <a:ext cx="57626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176799" y="712493"/>
              <a:ext cx="574675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087649" y="783930"/>
              <a:ext cx="57626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784186" y="783930"/>
              <a:ext cx="57626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176799" y="1720555"/>
              <a:ext cx="574675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159086" y="1720555"/>
              <a:ext cx="576263" cy="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5"/>
            <p:cNvSpPr txBox="1">
              <a:spLocks noChangeArrowheads="1"/>
            </p:cNvSpPr>
            <p:nvPr/>
          </p:nvSpPr>
          <p:spPr bwMode="auto">
            <a:xfrm>
              <a:off x="1512688" y="171729"/>
              <a:ext cx="1368425" cy="368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15" name="TextBox 16"/>
            <p:cNvSpPr txBox="1">
              <a:spLocks noChangeArrowheads="1"/>
            </p:cNvSpPr>
            <p:nvPr/>
          </p:nvSpPr>
          <p:spPr bwMode="auto">
            <a:xfrm>
              <a:off x="6091999" y="3960326"/>
              <a:ext cx="1368425" cy="368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16" name="TextBox 17"/>
            <p:cNvSpPr txBox="1">
              <a:spLocks noChangeArrowheads="1"/>
            </p:cNvSpPr>
            <p:nvPr/>
          </p:nvSpPr>
          <p:spPr bwMode="auto">
            <a:xfrm>
              <a:off x="3769523" y="3974203"/>
              <a:ext cx="1368425" cy="368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17" name="TextBox 18"/>
            <p:cNvSpPr txBox="1">
              <a:spLocks noChangeArrowheads="1"/>
            </p:cNvSpPr>
            <p:nvPr/>
          </p:nvSpPr>
          <p:spPr bwMode="auto">
            <a:xfrm>
              <a:off x="1582723" y="3928931"/>
              <a:ext cx="13684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18" name="TextBox 19"/>
            <p:cNvSpPr txBox="1">
              <a:spLocks noChangeArrowheads="1"/>
            </p:cNvSpPr>
            <p:nvPr/>
          </p:nvSpPr>
          <p:spPr bwMode="auto">
            <a:xfrm>
              <a:off x="6058546" y="1120644"/>
              <a:ext cx="1368425" cy="36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19" name="TextBox 20"/>
            <p:cNvSpPr txBox="1">
              <a:spLocks noChangeArrowheads="1"/>
            </p:cNvSpPr>
            <p:nvPr/>
          </p:nvSpPr>
          <p:spPr bwMode="auto">
            <a:xfrm>
              <a:off x="1560903" y="1148398"/>
              <a:ext cx="1366838" cy="36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20" name="TextBox 21"/>
            <p:cNvSpPr txBox="1">
              <a:spLocks noChangeArrowheads="1"/>
            </p:cNvSpPr>
            <p:nvPr/>
          </p:nvSpPr>
          <p:spPr bwMode="auto">
            <a:xfrm>
              <a:off x="6044741" y="195843"/>
              <a:ext cx="13684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21" name="TextBox 22"/>
            <p:cNvSpPr txBox="1">
              <a:spLocks noChangeArrowheads="1"/>
            </p:cNvSpPr>
            <p:nvPr/>
          </p:nvSpPr>
          <p:spPr bwMode="auto">
            <a:xfrm>
              <a:off x="3764500" y="171729"/>
              <a:ext cx="1368425" cy="368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22" name="TextBox 23"/>
            <p:cNvSpPr txBox="1">
              <a:spLocks noChangeArrowheads="1"/>
            </p:cNvSpPr>
            <p:nvPr/>
          </p:nvSpPr>
          <p:spPr bwMode="auto">
            <a:xfrm>
              <a:off x="3954188" y="1217783"/>
              <a:ext cx="1368425" cy="36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>
                  <a:solidFill>
                    <a:srgbClr val="FF0000"/>
                  </a:solidFill>
                </a:rPr>
                <a:t>80 ms</a:t>
              </a:r>
              <a:r>
                <a:rPr lang="en-GB" altLang="en-US" baseline="30000" dirty="0">
                  <a:solidFill>
                    <a:srgbClr val="FF0000"/>
                  </a:solidFill>
                </a:rPr>
                <a:t>-1</a:t>
              </a:r>
              <a:endParaRPr lang="en-GB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4"/>
            <p:cNvSpPr txBox="1">
              <a:spLocks noChangeArrowheads="1"/>
            </p:cNvSpPr>
            <p:nvPr/>
          </p:nvSpPr>
          <p:spPr bwMode="auto">
            <a:xfrm>
              <a:off x="4159086" y="1863430"/>
              <a:ext cx="649288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3200" dirty="0"/>
                <a:t>J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935124" y="712493"/>
              <a:ext cx="0" cy="1079500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935124" y="1791993"/>
              <a:ext cx="0" cy="2808287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31"/>
            <p:cNvSpPr txBox="1">
              <a:spLocks noChangeArrowheads="1"/>
            </p:cNvSpPr>
            <p:nvPr/>
          </p:nvSpPr>
          <p:spPr bwMode="auto">
            <a:xfrm>
              <a:off x="2970936" y="765974"/>
              <a:ext cx="1079499" cy="36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>
                  <a:solidFill>
                    <a:srgbClr val="00B050"/>
                  </a:solidFill>
                </a:rPr>
                <a:t>200 km</a:t>
              </a:r>
            </a:p>
          </p:txBody>
        </p:sp>
        <p:sp>
          <p:nvSpPr>
            <p:cNvPr id="27" name="TextBox 32"/>
            <p:cNvSpPr txBox="1">
              <a:spLocks noChangeArrowheads="1"/>
            </p:cNvSpPr>
            <p:nvPr/>
          </p:nvSpPr>
          <p:spPr bwMode="auto">
            <a:xfrm>
              <a:off x="3079586" y="2871493"/>
              <a:ext cx="10795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B050"/>
                  </a:solidFill>
                </a:rPr>
                <a:t>600 km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3368511" y="1215730"/>
              <a:ext cx="2159000" cy="1223963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" name="TextBox 35"/>
            <p:cNvSpPr txBox="1">
              <a:spLocks noChangeArrowheads="1"/>
            </p:cNvSpPr>
            <p:nvPr/>
          </p:nvSpPr>
          <p:spPr bwMode="auto">
            <a:xfrm>
              <a:off x="4087649" y="783930"/>
              <a:ext cx="631363" cy="543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>
                  <a:solidFill>
                    <a:srgbClr val="FF0000"/>
                  </a:solidFill>
                </a:rPr>
                <a:t>(</a:t>
              </a:r>
              <a:r>
                <a:rPr lang="en-GB" altLang="en-US" dirty="0" err="1">
                  <a:solidFill>
                    <a:srgbClr val="FF0000"/>
                  </a:solidFill>
                </a:rPr>
                <a:t>i</a:t>
              </a:r>
              <a:r>
                <a:rPr lang="en-GB" altLang="en-US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30" name="TextBox 36"/>
            <p:cNvSpPr txBox="1">
              <a:spLocks noChangeArrowheads="1"/>
            </p:cNvSpPr>
            <p:nvPr/>
          </p:nvSpPr>
          <p:spPr bwMode="auto">
            <a:xfrm>
              <a:off x="4232111" y="3160418"/>
              <a:ext cx="7921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0000"/>
                  </a:solidFill>
                </a:rPr>
                <a:t>(ii)</a:t>
              </a:r>
            </a:p>
          </p:txBody>
        </p:sp>
      </p:grpSp>
      <p:sp>
        <p:nvSpPr>
          <p:cNvPr id="31" name="TextBox 34"/>
          <p:cNvSpPr txBox="1">
            <a:spLocks noChangeArrowheads="1"/>
          </p:cNvSpPr>
          <p:nvPr/>
        </p:nvSpPr>
        <p:spPr bwMode="auto">
          <a:xfrm>
            <a:off x="395926" y="3460865"/>
            <a:ext cx="907801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romanLcParenBoth"/>
            </a:pPr>
            <a:r>
              <a:rPr lang="en-GB" altLang="en-US" dirty="0"/>
              <a:t>Shear vorticity = -∂U/∂n = (80-30)/(200x10</a:t>
            </a:r>
            <a:r>
              <a:rPr lang="en-GB" altLang="en-US" baseline="30000" dirty="0"/>
              <a:t>3</a:t>
            </a:r>
            <a:r>
              <a:rPr lang="en-GB" altLang="en-US" dirty="0"/>
              <a:t>) = 2.5x10</a:t>
            </a:r>
            <a:r>
              <a:rPr lang="en-GB" altLang="en-US" baseline="30000" dirty="0"/>
              <a:t>-4</a:t>
            </a:r>
            <a:r>
              <a:rPr lang="en-GB" altLang="en-US" dirty="0"/>
              <a:t> s</a:t>
            </a:r>
            <a:r>
              <a:rPr lang="en-GB" altLang="en-US" baseline="30000" dirty="0"/>
              <a:t>-1</a:t>
            </a:r>
            <a:r>
              <a:rPr lang="en-GB" altLang="en-US" dirty="0"/>
              <a:t> </a:t>
            </a:r>
            <a:r>
              <a:rPr lang="en-GB" altLang="en-US" baseline="30000" dirty="0"/>
              <a:t> </a:t>
            </a:r>
            <a:r>
              <a:rPr lang="en-GB" altLang="en-US" dirty="0"/>
              <a:t>  </a:t>
            </a:r>
          </a:p>
          <a:p>
            <a:pPr eaLnBrk="1" hangingPunct="1"/>
            <a:r>
              <a:rPr lang="en-GB" altLang="en-US" dirty="0"/>
              <a:t>      f = 1.26x10</a:t>
            </a:r>
            <a:r>
              <a:rPr lang="en-GB" altLang="en-US" baseline="30000" dirty="0"/>
              <a:t>-4</a:t>
            </a:r>
            <a:r>
              <a:rPr lang="en-GB" altLang="en-US" dirty="0"/>
              <a:t> s</a:t>
            </a:r>
            <a:r>
              <a:rPr lang="en-GB" altLang="en-US" baseline="30000" dirty="0"/>
              <a:t>-1</a:t>
            </a:r>
            <a:r>
              <a:rPr lang="en-GB" altLang="en-US" dirty="0"/>
              <a:t> so absolute vorticity = 3.76 x 10</a:t>
            </a:r>
            <a:r>
              <a:rPr lang="en-GB" altLang="en-US" baseline="30000" dirty="0"/>
              <a:t>-4</a:t>
            </a:r>
            <a:r>
              <a:rPr lang="en-GB" altLang="en-US" dirty="0"/>
              <a:t> s</a:t>
            </a:r>
            <a:r>
              <a:rPr lang="en-GB" altLang="en-US" baseline="30000" dirty="0"/>
              <a:t>-1</a:t>
            </a:r>
            <a:r>
              <a:rPr lang="en-GB" altLang="en-US" dirty="0"/>
              <a:t> 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     Applying conservation of PV = </a:t>
            </a:r>
            <a:r>
              <a:rPr lang="el-GR" altLang="en-US" dirty="0"/>
              <a:t>ξ</a:t>
            </a:r>
            <a:r>
              <a:rPr lang="en-GB" altLang="en-US" baseline="-25000" dirty="0"/>
              <a:t>a </a:t>
            </a:r>
            <a:r>
              <a:rPr lang="en-GB" altLang="en-US" dirty="0"/>
              <a:t>/</a:t>
            </a:r>
            <a:r>
              <a:rPr lang="el-GR" altLang="en-US" dirty="0"/>
              <a:t>Δ</a:t>
            </a:r>
            <a:r>
              <a:rPr lang="en-GB" altLang="en-US" dirty="0" smtClean="0"/>
              <a:t>p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/>
              <a:t> </a:t>
            </a:r>
            <a:r>
              <a:rPr lang="en-GB" altLang="en-US" dirty="0" smtClean="0"/>
              <a:t>	so </a:t>
            </a:r>
            <a:r>
              <a:rPr lang="el-GR" altLang="en-US" dirty="0"/>
              <a:t>Δ</a:t>
            </a:r>
            <a:r>
              <a:rPr lang="en-GB" altLang="en-US" dirty="0"/>
              <a:t>p at (</a:t>
            </a:r>
            <a:r>
              <a:rPr lang="en-GB" altLang="en-US" dirty="0" err="1"/>
              <a:t>i</a:t>
            </a:r>
            <a:r>
              <a:rPr lang="en-GB" altLang="en-US" dirty="0"/>
              <a:t>) is (3.76/1.26)*100 = 298 </a:t>
            </a:r>
            <a:r>
              <a:rPr lang="en-GB" altLang="en-US" dirty="0" err="1"/>
              <a:t>mb</a:t>
            </a:r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3872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1560332" y="206163"/>
            <a:ext cx="4519957" cy="3008377"/>
            <a:chOff x="1512688" y="171729"/>
            <a:chExt cx="5947736" cy="4428551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1855624" y="1791993"/>
              <a:ext cx="518477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855624" y="1720555"/>
              <a:ext cx="57626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6535574" y="4600280"/>
              <a:ext cx="57626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303549" y="4600280"/>
              <a:ext cx="57626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000086" y="4528843"/>
              <a:ext cx="57626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176799" y="712493"/>
              <a:ext cx="574675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087649" y="783930"/>
              <a:ext cx="57626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784186" y="783930"/>
              <a:ext cx="57626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176799" y="1720555"/>
              <a:ext cx="574675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159086" y="1720555"/>
              <a:ext cx="576263" cy="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5"/>
            <p:cNvSpPr txBox="1">
              <a:spLocks noChangeArrowheads="1"/>
            </p:cNvSpPr>
            <p:nvPr/>
          </p:nvSpPr>
          <p:spPr bwMode="auto">
            <a:xfrm>
              <a:off x="1512688" y="171729"/>
              <a:ext cx="1368425" cy="368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15" name="TextBox 16"/>
            <p:cNvSpPr txBox="1">
              <a:spLocks noChangeArrowheads="1"/>
            </p:cNvSpPr>
            <p:nvPr/>
          </p:nvSpPr>
          <p:spPr bwMode="auto">
            <a:xfrm>
              <a:off x="6091999" y="3960326"/>
              <a:ext cx="1368425" cy="368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16" name="TextBox 17"/>
            <p:cNvSpPr txBox="1">
              <a:spLocks noChangeArrowheads="1"/>
            </p:cNvSpPr>
            <p:nvPr/>
          </p:nvSpPr>
          <p:spPr bwMode="auto">
            <a:xfrm>
              <a:off x="3769523" y="3974203"/>
              <a:ext cx="1368425" cy="368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17" name="TextBox 18"/>
            <p:cNvSpPr txBox="1">
              <a:spLocks noChangeArrowheads="1"/>
            </p:cNvSpPr>
            <p:nvPr/>
          </p:nvSpPr>
          <p:spPr bwMode="auto">
            <a:xfrm>
              <a:off x="1582723" y="3928931"/>
              <a:ext cx="13684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18" name="TextBox 19"/>
            <p:cNvSpPr txBox="1">
              <a:spLocks noChangeArrowheads="1"/>
            </p:cNvSpPr>
            <p:nvPr/>
          </p:nvSpPr>
          <p:spPr bwMode="auto">
            <a:xfrm>
              <a:off x="6058546" y="1120644"/>
              <a:ext cx="1368425" cy="36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19" name="TextBox 20"/>
            <p:cNvSpPr txBox="1">
              <a:spLocks noChangeArrowheads="1"/>
            </p:cNvSpPr>
            <p:nvPr/>
          </p:nvSpPr>
          <p:spPr bwMode="auto">
            <a:xfrm>
              <a:off x="1560903" y="1148398"/>
              <a:ext cx="1366838" cy="36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20" name="TextBox 21"/>
            <p:cNvSpPr txBox="1">
              <a:spLocks noChangeArrowheads="1"/>
            </p:cNvSpPr>
            <p:nvPr/>
          </p:nvSpPr>
          <p:spPr bwMode="auto">
            <a:xfrm>
              <a:off x="6044741" y="195843"/>
              <a:ext cx="13684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21" name="TextBox 22"/>
            <p:cNvSpPr txBox="1">
              <a:spLocks noChangeArrowheads="1"/>
            </p:cNvSpPr>
            <p:nvPr/>
          </p:nvSpPr>
          <p:spPr bwMode="auto">
            <a:xfrm>
              <a:off x="3764500" y="171729"/>
              <a:ext cx="1368425" cy="368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22" name="TextBox 23"/>
            <p:cNvSpPr txBox="1">
              <a:spLocks noChangeArrowheads="1"/>
            </p:cNvSpPr>
            <p:nvPr/>
          </p:nvSpPr>
          <p:spPr bwMode="auto">
            <a:xfrm>
              <a:off x="3954188" y="1217783"/>
              <a:ext cx="1368425" cy="36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>
                  <a:solidFill>
                    <a:srgbClr val="FF0000"/>
                  </a:solidFill>
                </a:rPr>
                <a:t>80 ms</a:t>
              </a:r>
              <a:r>
                <a:rPr lang="en-GB" altLang="en-US" baseline="30000" dirty="0">
                  <a:solidFill>
                    <a:srgbClr val="FF0000"/>
                  </a:solidFill>
                </a:rPr>
                <a:t>-1</a:t>
              </a:r>
              <a:endParaRPr lang="en-GB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4"/>
            <p:cNvSpPr txBox="1">
              <a:spLocks noChangeArrowheads="1"/>
            </p:cNvSpPr>
            <p:nvPr/>
          </p:nvSpPr>
          <p:spPr bwMode="auto">
            <a:xfrm>
              <a:off x="4159086" y="1863430"/>
              <a:ext cx="649288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3200" dirty="0"/>
                <a:t>J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935124" y="712493"/>
              <a:ext cx="0" cy="1079500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935124" y="1791993"/>
              <a:ext cx="0" cy="2808287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31"/>
            <p:cNvSpPr txBox="1">
              <a:spLocks noChangeArrowheads="1"/>
            </p:cNvSpPr>
            <p:nvPr/>
          </p:nvSpPr>
          <p:spPr bwMode="auto">
            <a:xfrm>
              <a:off x="2970936" y="765974"/>
              <a:ext cx="1079499" cy="36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>
                  <a:solidFill>
                    <a:srgbClr val="00B050"/>
                  </a:solidFill>
                </a:rPr>
                <a:t>200 km</a:t>
              </a:r>
            </a:p>
          </p:txBody>
        </p:sp>
        <p:sp>
          <p:nvSpPr>
            <p:cNvPr id="27" name="TextBox 32"/>
            <p:cNvSpPr txBox="1">
              <a:spLocks noChangeArrowheads="1"/>
            </p:cNvSpPr>
            <p:nvPr/>
          </p:nvSpPr>
          <p:spPr bwMode="auto">
            <a:xfrm>
              <a:off x="3079586" y="2871493"/>
              <a:ext cx="10795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B050"/>
                  </a:solidFill>
                </a:rPr>
                <a:t>600 km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3368511" y="1215730"/>
              <a:ext cx="2159000" cy="1223963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" name="TextBox 35"/>
            <p:cNvSpPr txBox="1">
              <a:spLocks noChangeArrowheads="1"/>
            </p:cNvSpPr>
            <p:nvPr/>
          </p:nvSpPr>
          <p:spPr bwMode="auto">
            <a:xfrm>
              <a:off x="4087649" y="783930"/>
              <a:ext cx="631363" cy="543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>
                  <a:solidFill>
                    <a:srgbClr val="FF0000"/>
                  </a:solidFill>
                </a:rPr>
                <a:t>(</a:t>
              </a:r>
              <a:r>
                <a:rPr lang="en-GB" altLang="en-US" dirty="0" err="1">
                  <a:solidFill>
                    <a:srgbClr val="FF0000"/>
                  </a:solidFill>
                </a:rPr>
                <a:t>i</a:t>
              </a:r>
              <a:r>
                <a:rPr lang="en-GB" altLang="en-US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30" name="TextBox 36"/>
            <p:cNvSpPr txBox="1">
              <a:spLocks noChangeArrowheads="1"/>
            </p:cNvSpPr>
            <p:nvPr/>
          </p:nvSpPr>
          <p:spPr bwMode="auto">
            <a:xfrm>
              <a:off x="4232111" y="3160418"/>
              <a:ext cx="7921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0000"/>
                  </a:solidFill>
                </a:rPr>
                <a:t>(ii)</a:t>
              </a:r>
            </a:p>
          </p:txBody>
        </p:sp>
      </p:grpSp>
      <p:sp>
        <p:nvSpPr>
          <p:cNvPr id="31" name="TextBox 34"/>
          <p:cNvSpPr txBox="1">
            <a:spLocks noChangeArrowheads="1"/>
          </p:cNvSpPr>
          <p:nvPr/>
        </p:nvSpPr>
        <p:spPr bwMode="auto">
          <a:xfrm>
            <a:off x="395926" y="3460865"/>
            <a:ext cx="907801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romanLcParenBoth"/>
            </a:pP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Shear vorticity = -∂U/∂n = (80-30)/(200x10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) = 2.5x10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-4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s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-1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</a:p>
          <a:p>
            <a:pPr eaLnBrk="1" hangingPunct="1"/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     f = 1.26x10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-4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s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-1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so absolute vorticity = 3.76 x 10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-4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s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-1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eaLnBrk="1" hangingPunct="1"/>
            <a:endParaRPr lang="en-GB" altLang="en-US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    Applying conservation of PV = </a:t>
            </a:r>
            <a:r>
              <a:rPr lang="el-GR" altLang="en-US" dirty="0">
                <a:solidFill>
                  <a:schemeClr val="bg1">
                    <a:lumMod val="65000"/>
                  </a:schemeClr>
                </a:solidFill>
              </a:rPr>
              <a:t>ξ</a:t>
            </a:r>
            <a:r>
              <a:rPr lang="en-GB" altLang="en-US" baseline="-2500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l-GR" altLang="en-US" dirty="0">
                <a:solidFill>
                  <a:schemeClr val="bg1">
                    <a:lumMod val="65000"/>
                  </a:schemeClr>
                </a:solidFill>
              </a:rPr>
              <a:t>Δ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p, so </a:t>
            </a:r>
            <a:r>
              <a:rPr lang="el-GR" altLang="en-US" dirty="0">
                <a:solidFill>
                  <a:schemeClr val="bg1">
                    <a:lumMod val="65000"/>
                  </a:schemeClr>
                </a:solidFill>
              </a:rPr>
              <a:t>Δ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p at (</a:t>
            </a:r>
            <a:r>
              <a:rPr lang="en-GB" altLang="en-US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) is (3.76/1.26)*100 = 298 </a:t>
            </a:r>
            <a:r>
              <a:rPr lang="en-GB" altLang="en-US" dirty="0" err="1">
                <a:solidFill>
                  <a:schemeClr val="bg1">
                    <a:lumMod val="65000"/>
                  </a:schemeClr>
                </a:solidFill>
              </a:rPr>
              <a:t>mb</a:t>
            </a:r>
            <a:endParaRPr lang="en-GB" altLang="en-US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(ii) Shear vorticity = -∂U/∂n = </a:t>
            </a:r>
            <a:r>
              <a:rPr lang="en-GB" altLang="en-US" dirty="0" smtClean="0"/>
              <a:t>-(</a:t>
            </a:r>
            <a:r>
              <a:rPr lang="en-GB" altLang="en-US" dirty="0"/>
              <a:t>80-30)/(600x10</a:t>
            </a:r>
            <a:r>
              <a:rPr lang="en-GB" altLang="en-US" baseline="30000" dirty="0"/>
              <a:t>3</a:t>
            </a:r>
            <a:r>
              <a:rPr lang="en-GB" altLang="en-US" dirty="0"/>
              <a:t>) = </a:t>
            </a:r>
            <a:r>
              <a:rPr lang="en-GB" altLang="en-US" dirty="0" smtClean="0"/>
              <a:t>-0.833x10</a:t>
            </a:r>
            <a:r>
              <a:rPr lang="en-GB" altLang="en-US" baseline="30000" dirty="0" smtClean="0"/>
              <a:t>-4</a:t>
            </a:r>
            <a:r>
              <a:rPr lang="en-GB" altLang="en-US" dirty="0" smtClean="0"/>
              <a:t> </a:t>
            </a:r>
            <a:r>
              <a:rPr lang="en-GB" altLang="en-US" dirty="0"/>
              <a:t>s</a:t>
            </a:r>
            <a:r>
              <a:rPr lang="en-GB" altLang="en-US" baseline="30000" dirty="0"/>
              <a:t>-1</a:t>
            </a:r>
            <a:r>
              <a:rPr lang="en-GB" altLang="en-US" dirty="0"/>
              <a:t> </a:t>
            </a:r>
            <a:r>
              <a:rPr lang="en-GB" altLang="en-US" baseline="30000" dirty="0"/>
              <a:t> </a:t>
            </a:r>
            <a:r>
              <a:rPr lang="en-GB" altLang="en-US" dirty="0"/>
              <a:t>  </a:t>
            </a:r>
          </a:p>
          <a:p>
            <a:pPr eaLnBrk="1" hangingPunct="1"/>
            <a:r>
              <a:rPr lang="en-GB" altLang="en-US" dirty="0"/>
              <a:t>      f = 1.26x10</a:t>
            </a:r>
            <a:r>
              <a:rPr lang="en-GB" altLang="en-US" baseline="30000" dirty="0"/>
              <a:t>-4</a:t>
            </a:r>
            <a:r>
              <a:rPr lang="en-GB" altLang="en-US" dirty="0"/>
              <a:t> s</a:t>
            </a:r>
            <a:r>
              <a:rPr lang="en-GB" altLang="en-US" baseline="30000" dirty="0"/>
              <a:t>-1</a:t>
            </a:r>
            <a:r>
              <a:rPr lang="en-GB" altLang="en-US" dirty="0"/>
              <a:t> so absolute vorticity = 0.427 x 10</a:t>
            </a:r>
            <a:r>
              <a:rPr lang="en-GB" altLang="en-US" baseline="30000" dirty="0"/>
              <a:t>-4</a:t>
            </a:r>
            <a:r>
              <a:rPr lang="en-GB" altLang="en-US" dirty="0"/>
              <a:t> s</a:t>
            </a:r>
            <a:r>
              <a:rPr lang="en-GB" altLang="en-US" baseline="30000" dirty="0"/>
              <a:t>-1</a:t>
            </a:r>
            <a:r>
              <a:rPr lang="en-GB" altLang="en-US" dirty="0"/>
              <a:t> 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     Applying conservation of PV = </a:t>
            </a:r>
            <a:r>
              <a:rPr lang="el-GR" altLang="en-US" dirty="0"/>
              <a:t>ξ</a:t>
            </a:r>
            <a:r>
              <a:rPr lang="en-GB" altLang="en-US" baseline="-25000" dirty="0"/>
              <a:t>a </a:t>
            </a:r>
            <a:r>
              <a:rPr lang="en-GB" altLang="en-US" dirty="0"/>
              <a:t>/</a:t>
            </a:r>
            <a:r>
              <a:rPr lang="el-GR" altLang="en-US" dirty="0"/>
              <a:t>Δ</a:t>
            </a:r>
            <a:r>
              <a:rPr lang="en-GB" altLang="en-US" dirty="0" smtClean="0"/>
              <a:t>p</a:t>
            </a:r>
            <a:endParaRPr lang="en-GB" altLang="en-US" dirty="0"/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	So	 </a:t>
            </a:r>
            <a:r>
              <a:rPr lang="el-GR" altLang="en-US" dirty="0"/>
              <a:t>Δ</a:t>
            </a:r>
            <a:r>
              <a:rPr lang="en-GB" altLang="en-US" dirty="0"/>
              <a:t>p at (</a:t>
            </a:r>
            <a:r>
              <a:rPr lang="en-GB" altLang="en-US" dirty="0" err="1"/>
              <a:t>i</a:t>
            </a:r>
            <a:r>
              <a:rPr lang="en-GB" altLang="en-US" dirty="0"/>
              <a:t>) is (0.427/1.26)*100 = 34 </a:t>
            </a:r>
            <a:r>
              <a:rPr lang="en-GB" altLang="en-US" dirty="0" err="1"/>
              <a:t>mb</a:t>
            </a:r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7917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1560332" y="206163"/>
            <a:ext cx="4519957" cy="3008377"/>
            <a:chOff x="1512688" y="171729"/>
            <a:chExt cx="5947736" cy="4428551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1855624" y="1791993"/>
              <a:ext cx="518477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855624" y="1720555"/>
              <a:ext cx="57626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6535574" y="4600280"/>
              <a:ext cx="57626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303549" y="4600280"/>
              <a:ext cx="57626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000086" y="4528843"/>
              <a:ext cx="57626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176799" y="712493"/>
              <a:ext cx="574675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087649" y="783930"/>
              <a:ext cx="57626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784186" y="783930"/>
              <a:ext cx="57626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176799" y="1720555"/>
              <a:ext cx="574675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159086" y="1720555"/>
              <a:ext cx="576263" cy="0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5"/>
            <p:cNvSpPr txBox="1">
              <a:spLocks noChangeArrowheads="1"/>
            </p:cNvSpPr>
            <p:nvPr/>
          </p:nvSpPr>
          <p:spPr bwMode="auto">
            <a:xfrm>
              <a:off x="1512688" y="171729"/>
              <a:ext cx="1368425" cy="368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15" name="TextBox 16"/>
            <p:cNvSpPr txBox="1">
              <a:spLocks noChangeArrowheads="1"/>
            </p:cNvSpPr>
            <p:nvPr/>
          </p:nvSpPr>
          <p:spPr bwMode="auto">
            <a:xfrm>
              <a:off x="6091999" y="3960326"/>
              <a:ext cx="1368425" cy="368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16" name="TextBox 17"/>
            <p:cNvSpPr txBox="1">
              <a:spLocks noChangeArrowheads="1"/>
            </p:cNvSpPr>
            <p:nvPr/>
          </p:nvSpPr>
          <p:spPr bwMode="auto">
            <a:xfrm>
              <a:off x="3769523" y="3974203"/>
              <a:ext cx="1368425" cy="368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17" name="TextBox 18"/>
            <p:cNvSpPr txBox="1">
              <a:spLocks noChangeArrowheads="1"/>
            </p:cNvSpPr>
            <p:nvPr/>
          </p:nvSpPr>
          <p:spPr bwMode="auto">
            <a:xfrm>
              <a:off x="1582723" y="3928931"/>
              <a:ext cx="13684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18" name="TextBox 19"/>
            <p:cNvSpPr txBox="1">
              <a:spLocks noChangeArrowheads="1"/>
            </p:cNvSpPr>
            <p:nvPr/>
          </p:nvSpPr>
          <p:spPr bwMode="auto">
            <a:xfrm>
              <a:off x="6058546" y="1120644"/>
              <a:ext cx="1368425" cy="36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19" name="TextBox 20"/>
            <p:cNvSpPr txBox="1">
              <a:spLocks noChangeArrowheads="1"/>
            </p:cNvSpPr>
            <p:nvPr/>
          </p:nvSpPr>
          <p:spPr bwMode="auto">
            <a:xfrm>
              <a:off x="1560903" y="1148398"/>
              <a:ext cx="1366838" cy="36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20" name="TextBox 21"/>
            <p:cNvSpPr txBox="1">
              <a:spLocks noChangeArrowheads="1"/>
            </p:cNvSpPr>
            <p:nvPr/>
          </p:nvSpPr>
          <p:spPr bwMode="auto">
            <a:xfrm>
              <a:off x="6044741" y="195843"/>
              <a:ext cx="13684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21" name="TextBox 22"/>
            <p:cNvSpPr txBox="1">
              <a:spLocks noChangeArrowheads="1"/>
            </p:cNvSpPr>
            <p:nvPr/>
          </p:nvSpPr>
          <p:spPr bwMode="auto">
            <a:xfrm>
              <a:off x="3764500" y="171729"/>
              <a:ext cx="1368425" cy="368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30 ms</a:t>
              </a:r>
              <a:r>
                <a:rPr lang="en-GB" altLang="en-US" baseline="30000" dirty="0"/>
                <a:t>-1</a:t>
              </a:r>
              <a:endParaRPr lang="en-GB" altLang="en-US" dirty="0"/>
            </a:p>
          </p:txBody>
        </p:sp>
        <p:sp>
          <p:nvSpPr>
            <p:cNvPr id="22" name="TextBox 23"/>
            <p:cNvSpPr txBox="1">
              <a:spLocks noChangeArrowheads="1"/>
            </p:cNvSpPr>
            <p:nvPr/>
          </p:nvSpPr>
          <p:spPr bwMode="auto">
            <a:xfrm>
              <a:off x="3954188" y="1217783"/>
              <a:ext cx="1368425" cy="36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>
                  <a:solidFill>
                    <a:srgbClr val="FF0000"/>
                  </a:solidFill>
                </a:rPr>
                <a:t>80 ms</a:t>
              </a:r>
              <a:r>
                <a:rPr lang="en-GB" altLang="en-US" baseline="30000" dirty="0">
                  <a:solidFill>
                    <a:srgbClr val="FF0000"/>
                  </a:solidFill>
                </a:rPr>
                <a:t>-1</a:t>
              </a:r>
              <a:endParaRPr lang="en-GB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4"/>
            <p:cNvSpPr txBox="1">
              <a:spLocks noChangeArrowheads="1"/>
            </p:cNvSpPr>
            <p:nvPr/>
          </p:nvSpPr>
          <p:spPr bwMode="auto">
            <a:xfrm>
              <a:off x="4159086" y="1863430"/>
              <a:ext cx="649288" cy="58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3200" dirty="0"/>
                <a:t>J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935124" y="712493"/>
              <a:ext cx="0" cy="1079500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935124" y="1791993"/>
              <a:ext cx="0" cy="2808287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31"/>
            <p:cNvSpPr txBox="1">
              <a:spLocks noChangeArrowheads="1"/>
            </p:cNvSpPr>
            <p:nvPr/>
          </p:nvSpPr>
          <p:spPr bwMode="auto">
            <a:xfrm>
              <a:off x="2970936" y="765974"/>
              <a:ext cx="1079499" cy="369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>
                  <a:solidFill>
                    <a:srgbClr val="00B050"/>
                  </a:solidFill>
                </a:rPr>
                <a:t>200 km</a:t>
              </a:r>
            </a:p>
          </p:txBody>
        </p:sp>
        <p:sp>
          <p:nvSpPr>
            <p:cNvPr id="27" name="TextBox 32"/>
            <p:cNvSpPr txBox="1">
              <a:spLocks noChangeArrowheads="1"/>
            </p:cNvSpPr>
            <p:nvPr/>
          </p:nvSpPr>
          <p:spPr bwMode="auto">
            <a:xfrm>
              <a:off x="3079586" y="2871493"/>
              <a:ext cx="10795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B050"/>
                  </a:solidFill>
                </a:rPr>
                <a:t>600 km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3368511" y="1215730"/>
              <a:ext cx="2159000" cy="1223963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" name="TextBox 35"/>
            <p:cNvSpPr txBox="1">
              <a:spLocks noChangeArrowheads="1"/>
            </p:cNvSpPr>
            <p:nvPr/>
          </p:nvSpPr>
          <p:spPr bwMode="auto">
            <a:xfrm>
              <a:off x="4087649" y="783930"/>
              <a:ext cx="631363" cy="543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>
                  <a:solidFill>
                    <a:srgbClr val="FF0000"/>
                  </a:solidFill>
                </a:rPr>
                <a:t>(</a:t>
              </a:r>
              <a:r>
                <a:rPr lang="en-GB" altLang="en-US" dirty="0" err="1">
                  <a:solidFill>
                    <a:srgbClr val="FF0000"/>
                  </a:solidFill>
                </a:rPr>
                <a:t>i</a:t>
              </a:r>
              <a:r>
                <a:rPr lang="en-GB" altLang="en-US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30" name="TextBox 36"/>
            <p:cNvSpPr txBox="1">
              <a:spLocks noChangeArrowheads="1"/>
            </p:cNvSpPr>
            <p:nvPr/>
          </p:nvSpPr>
          <p:spPr bwMode="auto">
            <a:xfrm>
              <a:off x="4232111" y="3160418"/>
              <a:ext cx="79216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FF0000"/>
                  </a:solidFill>
                </a:rPr>
                <a:t>(ii)</a:t>
              </a:r>
            </a:p>
          </p:txBody>
        </p:sp>
      </p:grpSp>
      <p:sp>
        <p:nvSpPr>
          <p:cNvPr id="31" name="TextBox 34"/>
          <p:cNvSpPr txBox="1">
            <a:spLocks noChangeArrowheads="1"/>
          </p:cNvSpPr>
          <p:nvPr/>
        </p:nvSpPr>
        <p:spPr bwMode="auto">
          <a:xfrm>
            <a:off x="395926" y="3460865"/>
            <a:ext cx="907801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romanLcParenBoth"/>
            </a:pP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Shear vorticity = -∂U/∂n = (80-30)/(200x10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) = 2.5x10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-4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s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-1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</a:p>
          <a:p>
            <a:pPr eaLnBrk="1" hangingPunct="1"/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     f = 1.26x10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-4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s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-1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so absolute vorticity = 3.76 x 10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-4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s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-1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eaLnBrk="1" hangingPunct="1"/>
            <a:endParaRPr lang="en-GB" altLang="en-US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    Applying conservation of PV = </a:t>
            </a:r>
            <a:r>
              <a:rPr lang="el-GR" altLang="en-US" dirty="0">
                <a:solidFill>
                  <a:schemeClr val="bg1">
                    <a:lumMod val="65000"/>
                  </a:schemeClr>
                </a:solidFill>
              </a:rPr>
              <a:t>ξ</a:t>
            </a:r>
            <a:r>
              <a:rPr lang="en-GB" altLang="en-US" baseline="-2500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l-GR" altLang="en-US" dirty="0">
                <a:solidFill>
                  <a:schemeClr val="bg1">
                    <a:lumMod val="65000"/>
                  </a:schemeClr>
                </a:solidFill>
              </a:rPr>
              <a:t>Δ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p, so </a:t>
            </a:r>
            <a:r>
              <a:rPr lang="el-GR" altLang="en-US" dirty="0">
                <a:solidFill>
                  <a:schemeClr val="bg1">
                    <a:lumMod val="65000"/>
                  </a:schemeClr>
                </a:solidFill>
              </a:rPr>
              <a:t>Δ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p at (</a:t>
            </a:r>
            <a:r>
              <a:rPr lang="en-GB" altLang="en-US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) is (3.76/1.26)*100 = 298 </a:t>
            </a:r>
            <a:r>
              <a:rPr lang="en-GB" altLang="en-US" dirty="0" err="1">
                <a:solidFill>
                  <a:schemeClr val="bg1">
                    <a:lumMod val="65000"/>
                  </a:schemeClr>
                </a:solidFill>
              </a:rPr>
              <a:t>mb</a:t>
            </a:r>
            <a:endParaRPr lang="en-GB" altLang="en-US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endParaRPr lang="en-GB" altLang="en-US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(ii) Shear vorticity = -∂U/∂n = (80-30)/(600x10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) = 0.833x10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-4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s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-1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 </a:t>
            </a:r>
          </a:p>
          <a:p>
            <a:pPr eaLnBrk="1" hangingPunct="1"/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     f = 1.26x10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-4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s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-1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so absolute vorticity = 0.427 x 10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-4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s</a:t>
            </a:r>
            <a:r>
              <a:rPr lang="en-GB" altLang="en-US" baseline="30000" dirty="0">
                <a:solidFill>
                  <a:schemeClr val="bg1">
                    <a:lumMod val="65000"/>
                  </a:schemeClr>
                </a:solidFill>
              </a:rPr>
              <a:t>-1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eaLnBrk="1" hangingPunct="1"/>
            <a:endParaRPr lang="en-GB" altLang="en-US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     Applying conservation of PV = </a:t>
            </a:r>
            <a:r>
              <a:rPr lang="el-GR" altLang="en-US" dirty="0">
                <a:solidFill>
                  <a:schemeClr val="bg1">
                    <a:lumMod val="65000"/>
                  </a:schemeClr>
                </a:solidFill>
              </a:rPr>
              <a:t>ξ</a:t>
            </a:r>
            <a:r>
              <a:rPr lang="en-GB" altLang="en-US" baseline="-2500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l-GR" altLang="en-US" dirty="0">
                <a:solidFill>
                  <a:schemeClr val="bg1">
                    <a:lumMod val="65000"/>
                  </a:schemeClr>
                </a:solidFill>
              </a:rPr>
              <a:t>Δ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p, so </a:t>
            </a:r>
            <a:r>
              <a:rPr lang="el-GR" altLang="en-US" dirty="0">
                <a:solidFill>
                  <a:schemeClr val="bg1">
                    <a:lumMod val="65000"/>
                  </a:schemeClr>
                </a:solidFill>
              </a:rPr>
              <a:t>Δ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p at (</a:t>
            </a:r>
            <a:r>
              <a:rPr lang="en-GB" altLang="en-US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GB" altLang="en-US" dirty="0">
                <a:solidFill>
                  <a:schemeClr val="bg1">
                    <a:lumMod val="65000"/>
                  </a:schemeClr>
                </a:solidFill>
              </a:rPr>
              <a:t>) is (0.427/1.26)*100 = 34 </a:t>
            </a:r>
            <a:r>
              <a:rPr lang="en-GB" altLang="en-US" dirty="0" err="1">
                <a:solidFill>
                  <a:schemeClr val="bg1">
                    <a:lumMod val="65000"/>
                  </a:schemeClr>
                </a:solidFill>
              </a:rPr>
              <a:t>mb</a:t>
            </a:r>
            <a:endParaRPr lang="en-GB" altLang="en-US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(iii) No change in vorticity along axis of jet so no change in </a:t>
            </a:r>
            <a:r>
              <a:rPr lang="el-GR" altLang="en-US" dirty="0"/>
              <a:t>Δ</a:t>
            </a:r>
            <a:r>
              <a:rPr lang="en-GB" altLang="en-US" dirty="0"/>
              <a:t>p</a:t>
            </a:r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0734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Curved jet streaks</a:t>
            </a:r>
            <a:endParaRPr lang="en-GB" dirty="0"/>
          </a:p>
        </p:txBody>
      </p:sp>
      <p:pic>
        <p:nvPicPr>
          <p:cNvPr id="3" name="Picture 5" descr="sutclif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" r="6776" b="73491"/>
          <a:stretch>
            <a:fillRect/>
          </a:stretch>
        </p:blipFill>
        <p:spPr bwMode="auto">
          <a:xfrm>
            <a:off x="213216" y="1476015"/>
            <a:ext cx="659765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sutcliff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6" t="73491" r="4532"/>
          <a:stretch>
            <a:fillRect/>
          </a:stretch>
        </p:blipFill>
        <p:spPr bwMode="auto">
          <a:xfrm>
            <a:off x="263950" y="4226579"/>
            <a:ext cx="652462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91525" y="1733600"/>
            <a:ext cx="1366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Diffluent trough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909630" y="1693503"/>
            <a:ext cx="1366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Confluent trough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55359" y="6216650"/>
            <a:ext cx="1366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Diffluent ridge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178005" y="5900280"/>
            <a:ext cx="1366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Confluent ridge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60350" y="1258888"/>
            <a:ext cx="85914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 smtClean="0"/>
              <a:t>convergence/divergence </a:t>
            </a:r>
            <a:r>
              <a:rPr lang="en-GB" altLang="en-US" dirty="0" smtClean="0">
                <a:solidFill>
                  <a:srgbClr val="009900"/>
                </a:solidFill>
              </a:rPr>
              <a:t>C, </a:t>
            </a:r>
            <a:r>
              <a:rPr lang="en-GB" altLang="en-US" dirty="0">
                <a:solidFill>
                  <a:srgbClr val="009900"/>
                </a:solidFill>
              </a:rPr>
              <a:t>D : </a:t>
            </a:r>
            <a:r>
              <a:rPr lang="en-GB" altLang="en-US" dirty="0" smtClean="0">
                <a:solidFill>
                  <a:srgbClr val="009900"/>
                </a:solidFill>
              </a:rPr>
              <a:t>due </a:t>
            </a:r>
            <a:r>
              <a:rPr lang="en-GB" altLang="en-US" dirty="0">
                <a:solidFill>
                  <a:srgbClr val="009900"/>
                </a:solidFill>
              </a:rPr>
              <a:t>to trough or </a:t>
            </a:r>
            <a:r>
              <a:rPr lang="en-GB" altLang="en-US" dirty="0" smtClean="0">
                <a:solidFill>
                  <a:srgbClr val="009900"/>
                </a:solidFill>
              </a:rPr>
              <a:t>ridge; </a:t>
            </a:r>
            <a:r>
              <a:rPr lang="en-GB" altLang="en-US" dirty="0" smtClean="0">
                <a:solidFill>
                  <a:srgbClr val="FF3300"/>
                </a:solidFill>
              </a:rPr>
              <a:t>C,D </a:t>
            </a:r>
            <a:r>
              <a:rPr lang="en-GB" altLang="en-US" dirty="0">
                <a:solidFill>
                  <a:srgbClr val="FF3300"/>
                </a:solidFill>
              </a:rPr>
              <a:t>: </a:t>
            </a:r>
            <a:r>
              <a:rPr lang="en-GB" altLang="en-US" dirty="0" smtClean="0">
                <a:solidFill>
                  <a:srgbClr val="FF3300"/>
                </a:solidFill>
              </a:rPr>
              <a:t>due </a:t>
            </a:r>
            <a:r>
              <a:rPr lang="en-GB" altLang="en-US" dirty="0">
                <a:solidFill>
                  <a:srgbClr val="FF3300"/>
                </a:solidFill>
              </a:rPr>
              <a:t>to jet </a:t>
            </a:r>
            <a:r>
              <a:rPr lang="en-GB" altLang="en-US" dirty="0" smtClean="0">
                <a:solidFill>
                  <a:srgbClr val="FF3300"/>
                </a:solidFill>
              </a:rPr>
              <a:t>entrance/exit</a:t>
            </a:r>
            <a:endParaRPr lang="en-GB" altLang="en-US" dirty="0">
              <a:solidFill>
                <a:srgbClr val="FF3300"/>
              </a:solidFill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558362" y="3894187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009900"/>
                </a:solidFill>
              </a:rPr>
              <a:t>D</a:t>
            </a:r>
            <a:r>
              <a:rPr lang="en-GB" altLang="en-US"/>
              <a:t> </a:t>
            </a:r>
            <a:r>
              <a:rPr lang="en-GB" altLang="en-US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5846255" y="2773003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009900"/>
                </a:solidFill>
              </a:rPr>
              <a:t>D</a:t>
            </a:r>
            <a:r>
              <a:rPr lang="en-GB" altLang="en-US"/>
              <a:t> </a:t>
            </a:r>
            <a:r>
              <a:rPr lang="en-GB" altLang="en-US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2168247" y="4632325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009900"/>
                </a:solidFill>
              </a:rPr>
              <a:t>C</a:t>
            </a:r>
            <a:r>
              <a:rPr lang="en-GB" altLang="en-US"/>
              <a:t> </a:t>
            </a:r>
            <a:r>
              <a:rPr lang="en-GB" altLang="en-US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5257505" y="5468480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009900"/>
                </a:solidFill>
              </a:rPr>
              <a:t>C</a:t>
            </a:r>
            <a:r>
              <a:rPr lang="en-GB" altLang="en-US"/>
              <a:t> </a:t>
            </a:r>
            <a:r>
              <a:rPr lang="en-GB" altLang="en-US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831162" y="2454325"/>
            <a:ext cx="576263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188905" y="2412640"/>
            <a:ext cx="576263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2168247" y="5208587"/>
            <a:ext cx="576262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5473405" y="5036680"/>
            <a:ext cx="576263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098384" y="1951348"/>
            <a:ext cx="16591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Regions with DD are most favourable to growth of cyclones</a:t>
            </a:r>
          </a:p>
          <a:p>
            <a:endParaRPr lang="en-GB" dirty="0"/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Regions CC are most favourable to growth of anti-cyclones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254579" y="2829612"/>
            <a:ext cx="763571" cy="43363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750351" y="3374796"/>
            <a:ext cx="763571" cy="43363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5846255" y="3420703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009900"/>
                </a:solidFill>
              </a:rPr>
              <a:t>D</a:t>
            </a:r>
            <a:r>
              <a:rPr lang="en-GB" altLang="en-US" dirty="0"/>
              <a:t> </a:t>
            </a:r>
            <a:r>
              <a:rPr lang="en-GB" altLang="en-US" dirty="0" err="1">
                <a:solidFill>
                  <a:srgbClr val="FF3300"/>
                </a:solidFill>
              </a:rPr>
              <a:t>D</a:t>
            </a:r>
            <a:endParaRPr lang="en-GB" altLang="en-US" dirty="0">
              <a:solidFill>
                <a:srgbClr val="FF3300"/>
              </a:solidFill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342462" y="2886125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009900"/>
                </a:solidFill>
              </a:rPr>
              <a:t>D</a:t>
            </a:r>
            <a:r>
              <a:rPr lang="en-GB" altLang="en-US" dirty="0"/>
              <a:t> </a:t>
            </a:r>
            <a:r>
              <a:rPr lang="en-GB" altLang="en-US" dirty="0" err="1">
                <a:solidFill>
                  <a:srgbClr val="FF3300"/>
                </a:solidFill>
              </a:rPr>
              <a:t>D</a:t>
            </a:r>
            <a:endParaRPr lang="en-GB" altLang="en-US" dirty="0">
              <a:solidFill>
                <a:srgbClr val="FF33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575847" y="5487971"/>
            <a:ext cx="763571" cy="43363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663422" y="5497512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009900"/>
                </a:solidFill>
              </a:rPr>
              <a:t>C</a:t>
            </a:r>
            <a:r>
              <a:rPr lang="en-GB" altLang="en-US" dirty="0"/>
              <a:t> </a:t>
            </a:r>
            <a:r>
              <a:rPr lang="en-GB" altLang="en-US" dirty="0" err="1">
                <a:solidFill>
                  <a:srgbClr val="FF3300"/>
                </a:solidFill>
              </a:rPr>
              <a:t>C</a:t>
            </a:r>
            <a:endParaRPr lang="en-GB" altLang="en-US" dirty="0">
              <a:solidFill>
                <a:srgbClr val="FF33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366993" y="4537435"/>
            <a:ext cx="763571" cy="43363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5473405" y="4604880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009900"/>
                </a:solidFill>
              </a:rPr>
              <a:t>C</a:t>
            </a:r>
            <a:r>
              <a:rPr lang="en-GB" altLang="en-US" dirty="0"/>
              <a:t> </a:t>
            </a:r>
            <a:r>
              <a:rPr lang="en-GB" altLang="en-US" dirty="0" err="1">
                <a:solidFill>
                  <a:srgbClr val="FF3300"/>
                </a:solidFill>
              </a:rPr>
              <a:t>C</a:t>
            </a:r>
            <a:endParaRPr lang="en-GB" alt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7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Reminder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>
                  <a:buNone/>
                </a:pPr>
                <a:r>
                  <a:rPr lang="en-GB" altLang="en-US" dirty="0" smtClean="0">
                    <a:solidFill>
                      <a:srgbClr val="009900"/>
                    </a:solidFill>
                  </a:rPr>
                  <a:t>Relative vorticity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GB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GB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en-GB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GB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en-GB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alt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GB" altLang="en-US" dirty="0">
                  <a:solidFill>
                    <a:srgbClr val="009900"/>
                  </a:solidFill>
                </a:endParaRPr>
              </a:p>
              <a:p>
                <a:pPr>
                  <a:buNone/>
                </a:pPr>
                <a:r>
                  <a:rPr lang="en-GB" altLang="en-US" dirty="0"/>
                  <a:t> where U/R is the </a:t>
                </a:r>
                <a:r>
                  <a:rPr lang="en-GB" altLang="en-US" dirty="0">
                    <a:solidFill>
                      <a:srgbClr val="FF3300"/>
                    </a:solidFill>
                  </a:rPr>
                  <a:t>curvature term</a:t>
                </a:r>
                <a:r>
                  <a:rPr lang="en-GB" altLang="en-US" dirty="0"/>
                  <a:t> and -∂U/∂n the </a:t>
                </a:r>
                <a:r>
                  <a:rPr lang="en-GB" altLang="en-US" dirty="0">
                    <a:solidFill>
                      <a:srgbClr val="FF3300"/>
                    </a:solidFill>
                  </a:rPr>
                  <a:t>shear term</a:t>
                </a:r>
              </a:p>
              <a:p>
                <a:pPr>
                  <a:buNone/>
                </a:pPr>
                <a:endParaRPr lang="en-GB" altLang="en-US" dirty="0">
                  <a:solidFill>
                    <a:srgbClr val="FF3300"/>
                  </a:solidFill>
                </a:endParaRPr>
              </a:p>
              <a:p>
                <a:pPr>
                  <a:buNone/>
                </a:pPr>
                <a:r>
                  <a:rPr lang="en-GB" altLang="en-US" dirty="0">
                    <a:solidFill>
                      <a:srgbClr val="009900"/>
                    </a:solidFill>
                  </a:rPr>
                  <a:t>Absolute vorticity</a:t>
                </a:r>
                <a:r>
                  <a:rPr lang="en-GB" altLang="en-US" dirty="0"/>
                  <a:t> </a:t>
                </a:r>
                <a:r>
                  <a:rPr lang="en-GB" alt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GB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GB" alt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alt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GB" altLang="en-US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GB" altLang="en-US" dirty="0" smtClean="0"/>
                  <a:t> + f</a:t>
                </a:r>
                <a:endParaRPr lang="en-GB" altLang="en-US" dirty="0"/>
              </a:p>
              <a:p>
                <a:pPr>
                  <a:buNone/>
                </a:pPr>
                <a:r>
                  <a:rPr lang="en-GB" altLang="en-US" dirty="0"/>
                  <a:t>where f is the Coriolis parameter. </a:t>
                </a:r>
                <a:r>
                  <a:rPr lang="el-GR" altLang="en-US" dirty="0"/>
                  <a:t>ξ</a:t>
                </a:r>
                <a:r>
                  <a:rPr lang="en-GB" altLang="en-US" dirty="0"/>
                  <a:t> written without a subscript normally refers to </a:t>
                </a:r>
                <a:r>
                  <a:rPr lang="el-GR" altLang="en-US" dirty="0" smtClean="0"/>
                  <a:t>ξ</a:t>
                </a:r>
                <a:r>
                  <a:rPr lang="en-GB" altLang="en-US" baseline="-25000" dirty="0" smtClean="0"/>
                  <a:t>r</a:t>
                </a:r>
                <a:r>
                  <a:rPr lang="en-GB" altLang="en-US" dirty="0" smtClean="0"/>
                  <a:t>.</a:t>
                </a:r>
                <a:endParaRPr lang="en-GB" altLang="en-US" dirty="0"/>
              </a:p>
              <a:p>
                <a:pPr>
                  <a:buNone/>
                </a:pPr>
                <a:endParaRPr lang="en-GB" altLang="en-US" dirty="0"/>
              </a:p>
              <a:p>
                <a:pPr>
                  <a:buNone/>
                </a:pPr>
                <a:r>
                  <a:rPr lang="en-GB" altLang="en-US" dirty="0">
                    <a:solidFill>
                      <a:srgbClr val="009900"/>
                    </a:solidFill>
                  </a:rPr>
                  <a:t>Potential vorticity:</a:t>
                </a:r>
                <a:r>
                  <a:rPr lang="en-GB" altLang="en-US" dirty="0"/>
                  <a:t> ratio of absolute vorticity to depth of an air </a:t>
                </a:r>
                <a:r>
                  <a:rPr lang="en-GB" altLang="en-US" dirty="0" smtClean="0"/>
                  <a:t>column: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GB" alt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en-GB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r>
                            <a:rPr lang="en-GB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alt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altLang="en-US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alt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en-GB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r>
                            <a:rPr lang="en-GB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GB" altLang="en-US" dirty="0"/>
              </a:p>
              <a:p>
                <a:pPr>
                  <a:buNone/>
                </a:pPr>
                <a:endParaRPr lang="en-GB" altLang="en-US" dirty="0"/>
              </a:p>
              <a:p>
                <a:pPr>
                  <a:buNone/>
                </a:pPr>
                <a:r>
                  <a:rPr lang="en-GB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More formally we can derive </a:t>
                </a:r>
                <a:r>
                  <a:rPr lang="en-GB" altLang="en-US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Ertel’s</a:t>
                </a:r>
                <a:r>
                  <a:rPr lang="en-GB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formulation of </a:t>
                </a:r>
                <a:r>
                  <a:rPr lang="en-GB" alt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PV (not examinable):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GB" altLang="en-US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d>
                        <m:dPr>
                          <m:ctrlPr>
                            <a:rPr lang="en-GB" altLang="en-US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b="1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𝜵</m:t>
                          </m:r>
                          <m:r>
                            <a:rPr lang="en-GB" altLang="en-US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altLang="en-US" b="1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  <m:r>
                            <a:rPr lang="en-GB" altLang="en-US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l-GR" altLang="en-US" b="1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𝜴</m:t>
                          </m:r>
                        </m:e>
                      </m:d>
                      <m:r>
                        <a:rPr lang="en-GB" altLang="en-US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GB" altLang="en-US" b="1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𝜵</m:t>
                      </m:r>
                      <m:r>
                        <a:rPr lang="en-GB" altLang="en-US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altLang="en-US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≈ </m:t>
                      </m:r>
                      <m:f>
                        <m:fPr>
                          <m:ctrlPr>
                            <a:rPr lang="en-GB" altLang="en-US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sSub>
                        <m:sSubPr>
                          <m:ctrlPr>
                            <a:rPr lang="en-GB" altLang="en-US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n-GB" altLang="en-US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f>
                        <m:fPr>
                          <m:ctrlPr>
                            <a:rPr lang="en-GB" altLang="en-US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𝜕𝜃</m:t>
                          </m:r>
                        </m:num>
                        <m:den>
                          <m:r>
                            <a:rPr lang="en-GB" altLang="en-US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altLang="en-US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GB" altLang="en-US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GB" altLang="en-US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GB" altLang="en-US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en-US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n-GB" altLang="en-US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f>
                        <m:fPr>
                          <m:ctrlPr>
                            <a:rPr lang="en-GB" altLang="en-US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𝜕𝜃</m:t>
                          </m:r>
                        </m:num>
                        <m:den>
                          <m:r>
                            <a:rPr lang="en-GB" altLang="en-US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altLang="en-US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539" r="-1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62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25864" y="2191738"/>
            <a:ext cx="7692272" cy="1582133"/>
          </a:xfrm>
          <a:custGeom>
            <a:avLst/>
            <a:gdLst>
              <a:gd name="connsiteX0" fmla="*/ 0 w 7692272"/>
              <a:gd name="connsiteY0" fmla="*/ 664583 h 1582133"/>
              <a:gd name="connsiteX1" fmla="*/ 688157 w 7692272"/>
              <a:gd name="connsiteY1" fmla="*/ 296938 h 1582133"/>
              <a:gd name="connsiteX2" fmla="*/ 1527143 w 7692272"/>
              <a:gd name="connsiteY2" fmla="*/ 42414 h 1582133"/>
              <a:gd name="connsiteX3" fmla="*/ 2375555 w 7692272"/>
              <a:gd name="connsiteY3" fmla="*/ 42414 h 1582133"/>
              <a:gd name="connsiteX4" fmla="*/ 3421930 w 7692272"/>
              <a:gd name="connsiteY4" fmla="*/ 457194 h 1582133"/>
              <a:gd name="connsiteX5" fmla="*/ 4873658 w 7692272"/>
              <a:gd name="connsiteY5" fmla="*/ 1286753 h 1582133"/>
              <a:gd name="connsiteX6" fmla="*/ 6023728 w 7692272"/>
              <a:gd name="connsiteY6" fmla="*/ 1578983 h 1582133"/>
              <a:gd name="connsiteX7" fmla="*/ 7136091 w 7692272"/>
              <a:gd name="connsiteY7" fmla="*/ 1418728 h 1582133"/>
              <a:gd name="connsiteX8" fmla="*/ 7692272 w 7692272"/>
              <a:gd name="connsiteY8" fmla="*/ 1069936 h 1582133"/>
              <a:gd name="connsiteX9" fmla="*/ 7692272 w 7692272"/>
              <a:gd name="connsiteY9" fmla="*/ 1069936 h 158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92272" h="1582133">
                <a:moveTo>
                  <a:pt x="0" y="664583"/>
                </a:moveTo>
                <a:cubicBezTo>
                  <a:pt x="216816" y="532608"/>
                  <a:pt x="433633" y="400633"/>
                  <a:pt x="688157" y="296938"/>
                </a:cubicBezTo>
                <a:cubicBezTo>
                  <a:pt x="942681" y="193243"/>
                  <a:pt x="1245910" y="84835"/>
                  <a:pt x="1527143" y="42414"/>
                </a:cubicBezTo>
                <a:cubicBezTo>
                  <a:pt x="1808376" y="-7"/>
                  <a:pt x="2059757" y="-26716"/>
                  <a:pt x="2375555" y="42414"/>
                </a:cubicBezTo>
                <a:cubicBezTo>
                  <a:pt x="2691353" y="111544"/>
                  <a:pt x="3005580" y="249804"/>
                  <a:pt x="3421930" y="457194"/>
                </a:cubicBezTo>
                <a:cubicBezTo>
                  <a:pt x="3838280" y="664584"/>
                  <a:pt x="4440025" y="1099788"/>
                  <a:pt x="4873658" y="1286753"/>
                </a:cubicBezTo>
                <a:cubicBezTo>
                  <a:pt x="5307291" y="1473718"/>
                  <a:pt x="5646656" y="1556987"/>
                  <a:pt x="6023728" y="1578983"/>
                </a:cubicBezTo>
                <a:cubicBezTo>
                  <a:pt x="6400800" y="1600979"/>
                  <a:pt x="6858000" y="1503569"/>
                  <a:pt x="7136091" y="1418728"/>
                </a:cubicBezTo>
                <a:cubicBezTo>
                  <a:pt x="7414182" y="1333887"/>
                  <a:pt x="7692272" y="1069936"/>
                  <a:pt x="7692272" y="1069936"/>
                </a:cubicBezTo>
                <a:lnTo>
                  <a:pt x="7692272" y="106993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Rossby</a:t>
            </a:r>
            <a:r>
              <a:rPr lang="en-GB" dirty="0" smtClean="0"/>
              <a:t> waves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Basic mechanism is exchange of relative and planetary vorticity</a:t>
            </a:r>
          </a:p>
          <a:p>
            <a:pPr marL="0" indent="0">
              <a:buNone/>
            </a:pPr>
            <a:endParaRPr lang="en-GB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Dines compensation involves C-D dipoles. In the mid-troposphere there is a level of non-divergence.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</a:rPr>
              <a:t>By the </a:t>
            </a:r>
            <a:r>
              <a:rPr lang="en-GB" sz="2400" dirty="0" err="1" smtClean="0">
                <a:solidFill>
                  <a:srgbClr val="0070C0"/>
                </a:solidFill>
              </a:rPr>
              <a:t>barotropic</a:t>
            </a:r>
            <a:r>
              <a:rPr lang="en-GB" sz="2400" dirty="0" smtClean="0">
                <a:solidFill>
                  <a:srgbClr val="0070C0"/>
                </a:solidFill>
              </a:rPr>
              <a:t> vorticity equation, </a:t>
            </a:r>
            <a:r>
              <a:rPr lang="el-GR" sz="2400" b="1" dirty="0" smtClean="0">
                <a:solidFill>
                  <a:srgbClr val="0070C0"/>
                </a:solidFill>
              </a:rPr>
              <a:t>ξ</a:t>
            </a:r>
            <a:r>
              <a:rPr lang="en-GB" sz="2400" b="1" dirty="0" smtClean="0">
                <a:solidFill>
                  <a:srgbClr val="0070C0"/>
                </a:solidFill>
              </a:rPr>
              <a:t>+f is conserved at this level</a:t>
            </a:r>
            <a:r>
              <a:rPr lang="en-GB" sz="24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Parcel of air at A experiences increasing f so develops negative (</a:t>
            </a:r>
            <a:r>
              <a:rPr lang="en-GB" sz="2400" dirty="0" err="1" smtClean="0">
                <a:solidFill>
                  <a:srgbClr val="FF0000"/>
                </a:solidFill>
              </a:rPr>
              <a:t>anticyclonic</a:t>
            </a:r>
            <a:r>
              <a:rPr lang="en-GB" sz="2400" dirty="0" smtClean="0">
                <a:solidFill>
                  <a:srgbClr val="FF0000"/>
                </a:solidFill>
              </a:rPr>
              <a:t>) vorticity and turns clockwise. Parcel at B experiences the reverse. So we get undulating flow in the westerlies.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687398" y="2328422"/>
            <a:ext cx="122548" cy="6598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84657" y="3102992"/>
            <a:ext cx="168110" cy="9269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1140643" y="2045616"/>
            <a:ext cx="18854" cy="133860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2170" y="3318235"/>
            <a:ext cx="2790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Increasing f = 2</a:t>
            </a:r>
            <a:r>
              <a:rPr lang="el-GR" dirty="0" smtClean="0">
                <a:solidFill>
                  <a:srgbClr val="00B050"/>
                </a:solidFill>
              </a:rPr>
              <a:t>Ω</a:t>
            </a:r>
            <a:r>
              <a:rPr lang="en-GB" dirty="0" smtClean="0">
                <a:solidFill>
                  <a:srgbClr val="00B050"/>
                </a:solidFill>
              </a:rPr>
              <a:t>sin</a:t>
            </a:r>
            <a:r>
              <a:rPr lang="el-GR" dirty="0" smtClean="0">
                <a:solidFill>
                  <a:srgbClr val="00B050"/>
                </a:solidFill>
              </a:rPr>
              <a:t>λ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22689" y="2318994"/>
            <a:ext cx="10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70C0"/>
                </a:solidFill>
              </a:rPr>
              <a:t>ξ</a:t>
            </a:r>
            <a:r>
              <a:rPr lang="en-GB" sz="2400" baseline="-25000" dirty="0" smtClean="0">
                <a:solidFill>
                  <a:srgbClr val="0070C0"/>
                </a:solidFill>
              </a:rPr>
              <a:t>r</a:t>
            </a:r>
            <a:r>
              <a:rPr lang="en-GB" sz="2400" dirty="0" smtClean="0">
                <a:solidFill>
                  <a:srgbClr val="0070C0"/>
                </a:solidFill>
              </a:rPr>
              <a:t> &lt;0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79823" y="3178405"/>
            <a:ext cx="10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70C0"/>
                </a:solidFill>
              </a:rPr>
              <a:t>ξ</a:t>
            </a:r>
            <a:r>
              <a:rPr lang="en-GB" sz="2400" baseline="-25000" dirty="0" smtClean="0">
                <a:solidFill>
                  <a:srgbClr val="0070C0"/>
                </a:solidFill>
              </a:rPr>
              <a:t>r</a:t>
            </a:r>
            <a:r>
              <a:rPr lang="en-GB" sz="2400" dirty="0" smtClean="0">
                <a:solidFill>
                  <a:srgbClr val="0070C0"/>
                </a:solidFill>
              </a:rPr>
              <a:t> &gt;0</a:t>
            </a:r>
            <a:endParaRPr lang="en-GB" sz="2400" dirty="0">
              <a:solidFill>
                <a:srgbClr val="0070C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4432169" y="2424259"/>
            <a:ext cx="1157926" cy="677160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81049" y="2375554"/>
            <a:ext cx="1291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Increasing </a:t>
            </a:r>
            <a:r>
              <a:rPr lang="el-GR" dirty="0" smtClean="0">
                <a:solidFill>
                  <a:srgbClr val="0070C0"/>
                </a:solidFill>
              </a:rPr>
              <a:t>ξ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923827" y="2639505"/>
            <a:ext cx="94268" cy="12254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97583" y="2328421"/>
            <a:ext cx="273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648986" y="2914454"/>
            <a:ext cx="94268" cy="12254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4498157" y="2556236"/>
            <a:ext cx="273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0868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</a:t>
            </a:r>
            <a:r>
              <a:rPr lang="en-GB" smtClean="0"/>
              <a:t>mathematical ideas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GB" dirty="0"/>
                  <a:t>Consider a non-divergent level in the mid-troposphere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r>
                  <a:rPr lang="en-GB" dirty="0">
                    <a:solidFill>
                      <a:srgbClr val="FFC000"/>
                    </a:solidFill>
                  </a:rPr>
                  <a:t>See Rossby_waves.doc for </a:t>
                </a:r>
                <a:r>
                  <a:rPr lang="en-GB" dirty="0" smtClean="0">
                    <a:solidFill>
                      <a:srgbClr val="FFC000"/>
                    </a:solidFill>
                  </a:rPr>
                  <a:t>derivation </a:t>
                </a:r>
                <a:r>
                  <a:rPr lang="en-GB" dirty="0">
                    <a:solidFill>
                      <a:srgbClr val="FFC000"/>
                    </a:solidFill>
                  </a:rPr>
                  <a:t>of dispersion equation (not examinable). </a:t>
                </a:r>
                <a:endParaRPr lang="en-GB" dirty="0" smtClean="0">
                  <a:solidFill>
                    <a:srgbClr val="FFC000"/>
                  </a:solidFill>
                </a:endParaRPr>
              </a:p>
              <a:p>
                <a:pPr marL="0" indent="0">
                  <a:buNone/>
                </a:pPr>
                <a:r>
                  <a:rPr lang="en-GB" dirty="0" smtClean="0"/>
                  <a:t>Wave </a:t>
                </a:r>
                <a:r>
                  <a:rPr lang="en-GB" dirty="0"/>
                  <a:t>phase speed </a:t>
                </a:r>
                <a:r>
                  <a:rPr lang="en-GB" dirty="0">
                    <a:solidFill>
                      <a:srgbClr val="FF0000"/>
                    </a:solidFill>
                  </a:rPr>
                  <a:t>c = U – </a:t>
                </a:r>
                <a:r>
                  <a:rPr lang="el-GR" dirty="0">
                    <a:solidFill>
                      <a:srgbClr val="FF0000"/>
                    </a:solidFill>
                  </a:rPr>
                  <a:t>β</a:t>
                </a:r>
                <a:r>
                  <a:rPr lang="en-GB" dirty="0">
                    <a:solidFill>
                      <a:srgbClr val="FF0000"/>
                    </a:solidFill>
                  </a:rPr>
                  <a:t>/</a:t>
                </a:r>
                <a:r>
                  <a:rPr lang="el-GR" dirty="0">
                    <a:solidFill>
                      <a:srgbClr val="FF0000"/>
                    </a:solidFill>
                  </a:rPr>
                  <a:t>κ</a:t>
                </a:r>
                <a:r>
                  <a:rPr lang="en-GB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GB" dirty="0"/>
                  <a:t>, where </a:t>
                </a:r>
                <a:r>
                  <a:rPr lang="el-GR" dirty="0"/>
                  <a:t>κ</a:t>
                </a:r>
                <a:r>
                  <a:rPr lang="en-GB" dirty="0"/>
                  <a:t>= wavenumber and </a:t>
                </a:r>
                <a:r>
                  <a:rPr lang="el-GR" dirty="0"/>
                  <a:t>β</a:t>
                </a:r>
                <a:r>
                  <a:rPr lang="en-GB" dirty="0"/>
                  <a:t> = ∂f/∂y = 2</a:t>
                </a:r>
                <a:r>
                  <a:rPr lang="el-GR" dirty="0"/>
                  <a:t>Ω</a:t>
                </a:r>
                <a:r>
                  <a:rPr lang="en-GB" dirty="0"/>
                  <a:t>cos</a:t>
                </a:r>
                <a:r>
                  <a:rPr lang="el-GR" dirty="0"/>
                  <a:t>λ</a:t>
                </a:r>
                <a:r>
                  <a:rPr lang="en-GB" dirty="0"/>
                  <a:t>/A. </a:t>
                </a:r>
                <a:r>
                  <a:rPr lang="en-GB" dirty="0" smtClean="0"/>
                  <a:t>At 60°N, </a:t>
                </a:r>
                <a:r>
                  <a:rPr lang="el-GR" dirty="0" smtClean="0"/>
                  <a:t>β</a:t>
                </a:r>
                <a:r>
                  <a:rPr lang="en-GB" dirty="0" smtClean="0"/>
                  <a:t>=1.1 x 10</a:t>
                </a:r>
                <a:r>
                  <a:rPr lang="en-GB" baseline="30000" dirty="0" smtClean="0"/>
                  <a:t>-11</a:t>
                </a:r>
                <a:r>
                  <a:rPr lang="en-GB" dirty="0" smtClean="0"/>
                  <a:t> s</a:t>
                </a:r>
                <a:r>
                  <a:rPr lang="en-GB" baseline="30000" dirty="0" smtClean="0"/>
                  <a:t>-1</a:t>
                </a:r>
                <a:r>
                  <a:rPr lang="en-GB" dirty="0" smtClean="0"/>
                  <a:t> m</a:t>
                </a:r>
                <a:r>
                  <a:rPr lang="en-GB" baseline="30000" dirty="0" smtClean="0"/>
                  <a:t>-1</a:t>
                </a: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Short </a:t>
                </a:r>
                <a:r>
                  <a:rPr lang="en-GB" dirty="0"/>
                  <a:t>wavelength (large </a:t>
                </a:r>
                <a:r>
                  <a:rPr lang="el-GR" dirty="0"/>
                  <a:t>κ</a:t>
                </a:r>
                <a:r>
                  <a:rPr lang="en-GB" dirty="0"/>
                  <a:t>) waves travel eastward, long wavelength waves (small </a:t>
                </a:r>
                <a:r>
                  <a:rPr lang="el-GR" dirty="0"/>
                  <a:t>κ</a:t>
                </a:r>
                <a:r>
                  <a:rPr lang="en-GB" dirty="0"/>
                  <a:t>) travel westward</a:t>
                </a:r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For c=0 (stationary waves), </a:t>
                </a:r>
                <a:r>
                  <a:rPr lang="el-GR" dirty="0"/>
                  <a:t>κ</a:t>
                </a:r>
                <a:r>
                  <a:rPr lang="en-GB" baseline="30000" dirty="0"/>
                  <a:t>2</a:t>
                </a:r>
                <a:r>
                  <a:rPr lang="en-GB" dirty="0" smtClean="0"/>
                  <a:t> </a:t>
                </a:r>
                <a:r>
                  <a:rPr lang="en-GB" dirty="0"/>
                  <a:t>= </a:t>
                </a:r>
                <a:r>
                  <a:rPr lang="el-GR" dirty="0" smtClean="0"/>
                  <a:t>β</a:t>
                </a:r>
                <a:r>
                  <a:rPr lang="en-GB" dirty="0" smtClean="0"/>
                  <a:t>/U, giving </a:t>
                </a:r>
                <a:r>
                  <a:rPr lang="el-GR" dirty="0" smtClean="0"/>
                  <a:t>κ</a:t>
                </a:r>
                <a:r>
                  <a:rPr lang="en-GB" dirty="0"/>
                  <a:t> </a:t>
                </a:r>
                <a:r>
                  <a:rPr lang="en-GB" dirty="0" smtClean="0"/>
                  <a:t>≈ 6x10</a:t>
                </a:r>
                <a:r>
                  <a:rPr lang="en-GB" baseline="30000" dirty="0" smtClean="0"/>
                  <a:t>-7</a:t>
                </a:r>
                <a:r>
                  <a:rPr lang="en-GB" dirty="0" smtClean="0"/>
                  <a:t> m</a:t>
                </a:r>
                <a:r>
                  <a:rPr lang="en-GB" baseline="30000" dirty="0" smtClean="0"/>
                  <a:t>-1 </a:t>
                </a:r>
                <a:r>
                  <a:rPr lang="en-GB" dirty="0"/>
                  <a:t> </a:t>
                </a:r>
                <a:r>
                  <a:rPr lang="en-GB" dirty="0" smtClean="0"/>
                  <a:t>or wavelength ≈10</a:t>
                </a:r>
                <a:r>
                  <a:rPr lang="en-GB" baseline="30000" dirty="0" smtClean="0"/>
                  <a:t>4</a:t>
                </a:r>
                <a:r>
                  <a:rPr lang="en-GB" dirty="0" smtClean="0"/>
                  <a:t> km using U ≈ 30 ms</a:t>
                </a:r>
                <a:r>
                  <a:rPr lang="en-GB" baseline="30000" dirty="0" smtClean="0"/>
                  <a:t>-1</a:t>
                </a:r>
                <a:r>
                  <a:rPr lang="en-GB" dirty="0" smtClean="0"/>
                  <a:t>. 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Unfortunately this approach only captures some of the properties of </a:t>
                </a:r>
                <a:r>
                  <a:rPr lang="en-GB" dirty="0" err="1" smtClean="0"/>
                  <a:t>Rossby</a:t>
                </a:r>
                <a:r>
                  <a:rPr lang="en-GB" dirty="0" smtClean="0"/>
                  <a:t> waves – for a more rigorous treatment we must turn to quasi-geostrophic theory which is beyond an introductory course. </a:t>
                </a:r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2022" r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05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 and D at jet stream level – a vorticity-based 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Complements the approach using </a:t>
            </a:r>
            <a:r>
              <a:rPr lang="en-GB" dirty="0" err="1" smtClean="0"/>
              <a:t>ageostrophic</a:t>
            </a:r>
            <a:r>
              <a:rPr lang="en-GB" dirty="0" smtClean="0"/>
              <a:t> winds</a:t>
            </a:r>
          </a:p>
          <a:p>
            <a:pPr marL="0" indent="0">
              <a:buNone/>
            </a:pPr>
            <a:r>
              <a:rPr lang="en-GB" dirty="0" smtClean="0"/>
              <a:t>1. Level </a:t>
            </a:r>
            <a:r>
              <a:rPr lang="en-GB" dirty="0"/>
              <a:t>of non-divergence is mid-tropospheric.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2. Wind (U) is stronger in upper troposphere so </a:t>
            </a:r>
            <a:r>
              <a:rPr lang="el-GR" dirty="0" smtClean="0"/>
              <a:t>ξ</a:t>
            </a:r>
            <a:r>
              <a:rPr lang="en-GB" dirty="0" smtClean="0"/>
              <a:t> is larger.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3. Amplitude doesn’t change with height so </a:t>
            </a:r>
            <a:r>
              <a:rPr lang="el-GR" dirty="0" smtClean="0"/>
              <a:t>Δ</a:t>
            </a:r>
            <a:r>
              <a:rPr lang="en-GB" dirty="0" smtClean="0"/>
              <a:t>f remains the same.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4. So, </a:t>
            </a:r>
            <a:r>
              <a:rPr lang="en-GB" dirty="0" smtClean="0">
                <a:solidFill>
                  <a:srgbClr val="FF0000"/>
                </a:solidFill>
              </a:rPr>
              <a:t>absolute vorticity is a minimum in a ridge and maximum in a trough</a:t>
            </a:r>
          </a:p>
        </p:txBody>
      </p:sp>
      <p:sp>
        <p:nvSpPr>
          <p:cNvPr id="4" name="Freeform 3"/>
          <p:cNvSpPr/>
          <p:nvPr/>
        </p:nvSpPr>
        <p:spPr>
          <a:xfrm>
            <a:off x="772998" y="2776200"/>
            <a:ext cx="7692272" cy="1582133"/>
          </a:xfrm>
          <a:custGeom>
            <a:avLst/>
            <a:gdLst>
              <a:gd name="connsiteX0" fmla="*/ 0 w 7692272"/>
              <a:gd name="connsiteY0" fmla="*/ 664583 h 1582133"/>
              <a:gd name="connsiteX1" fmla="*/ 688157 w 7692272"/>
              <a:gd name="connsiteY1" fmla="*/ 296938 h 1582133"/>
              <a:gd name="connsiteX2" fmla="*/ 1527143 w 7692272"/>
              <a:gd name="connsiteY2" fmla="*/ 42414 h 1582133"/>
              <a:gd name="connsiteX3" fmla="*/ 2375555 w 7692272"/>
              <a:gd name="connsiteY3" fmla="*/ 42414 h 1582133"/>
              <a:gd name="connsiteX4" fmla="*/ 3421930 w 7692272"/>
              <a:gd name="connsiteY4" fmla="*/ 457194 h 1582133"/>
              <a:gd name="connsiteX5" fmla="*/ 4873658 w 7692272"/>
              <a:gd name="connsiteY5" fmla="*/ 1286753 h 1582133"/>
              <a:gd name="connsiteX6" fmla="*/ 6023728 w 7692272"/>
              <a:gd name="connsiteY6" fmla="*/ 1578983 h 1582133"/>
              <a:gd name="connsiteX7" fmla="*/ 7136091 w 7692272"/>
              <a:gd name="connsiteY7" fmla="*/ 1418728 h 1582133"/>
              <a:gd name="connsiteX8" fmla="*/ 7692272 w 7692272"/>
              <a:gd name="connsiteY8" fmla="*/ 1069936 h 1582133"/>
              <a:gd name="connsiteX9" fmla="*/ 7692272 w 7692272"/>
              <a:gd name="connsiteY9" fmla="*/ 1069936 h 158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92272" h="1582133">
                <a:moveTo>
                  <a:pt x="0" y="664583"/>
                </a:moveTo>
                <a:cubicBezTo>
                  <a:pt x="216816" y="532608"/>
                  <a:pt x="433633" y="400633"/>
                  <a:pt x="688157" y="296938"/>
                </a:cubicBezTo>
                <a:cubicBezTo>
                  <a:pt x="942681" y="193243"/>
                  <a:pt x="1245910" y="84835"/>
                  <a:pt x="1527143" y="42414"/>
                </a:cubicBezTo>
                <a:cubicBezTo>
                  <a:pt x="1808376" y="-7"/>
                  <a:pt x="2059757" y="-26716"/>
                  <a:pt x="2375555" y="42414"/>
                </a:cubicBezTo>
                <a:cubicBezTo>
                  <a:pt x="2691353" y="111544"/>
                  <a:pt x="3005580" y="249804"/>
                  <a:pt x="3421930" y="457194"/>
                </a:cubicBezTo>
                <a:cubicBezTo>
                  <a:pt x="3838280" y="664584"/>
                  <a:pt x="4440025" y="1099788"/>
                  <a:pt x="4873658" y="1286753"/>
                </a:cubicBezTo>
                <a:cubicBezTo>
                  <a:pt x="5307291" y="1473718"/>
                  <a:pt x="5646656" y="1556987"/>
                  <a:pt x="6023728" y="1578983"/>
                </a:cubicBezTo>
                <a:cubicBezTo>
                  <a:pt x="6400800" y="1600979"/>
                  <a:pt x="6858000" y="1503569"/>
                  <a:pt x="7136091" y="1418728"/>
                </a:cubicBezTo>
                <a:cubicBezTo>
                  <a:pt x="7414182" y="1333887"/>
                  <a:pt x="7692272" y="1069936"/>
                  <a:pt x="7692272" y="1069936"/>
                </a:cubicBezTo>
                <a:lnTo>
                  <a:pt x="7692272" y="106993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158792" y="2942733"/>
            <a:ext cx="1157926" cy="677160"/>
          </a:xfrm>
          <a:prstGeom prst="straightConnector1">
            <a:avLst/>
          </a:prstGeom>
          <a:ln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01939" y="2846894"/>
            <a:ext cx="153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Increasing </a:t>
            </a:r>
            <a:r>
              <a:rPr lang="el-GR" dirty="0" smtClean="0">
                <a:solidFill>
                  <a:srgbClr val="0070C0"/>
                </a:solidFill>
              </a:rPr>
              <a:t>ξ</a:t>
            </a:r>
            <a:r>
              <a:rPr lang="en-GB" dirty="0" smtClean="0">
                <a:solidFill>
                  <a:srgbClr val="0070C0"/>
                </a:solidFill>
              </a:rPr>
              <a:t>+f</a:t>
            </a:r>
            <a:endParaRPr lang="en-GB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664669" y="3751089"/>
                <a:ext cx="1388906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  <m:r>
                        <a:rPr lang="en-GB" alt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alt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GB" altLang="en-US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alt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alt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alt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669" y="3751089"/>
                <a:ext cx="1388906" cy="6190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endCxn id="4" idx="6"/>
          </p:cNvCxnSpPr>
          <p:nvPr/>
        </p:nvCxnSpPr>
        <p:spPr>
          <a:xfrm>
            <a:off x="6768445" y="2884602"/>
            <a:ext cx="28281" cy="1470581"/>
          </a:xfrm>
          <a:prstGeom prst="straightConnector1">
            <a:avLst/>
          </a:prstGeom>
          <a:ln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90994" y="3355942"/>
            <a:ext cx="11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Δf</a:t>
            </a:r>
            <a:r>
              <a:rPr lang="en-GB" dirty="0" smtClean="0"/>
              <a:t> = </a:t>
            </a:r>
            <a:r>
              <a:rPr lang="el-GR" dirty="0" smtClean="0"/>
              <a:t>βΔ</a:t>
            </a:r>
            <a:r>
              <a:rPr lang="en-GB" dirty="0" smtClean="0"/>
              <a:t>y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391373" y="3459637"/>
            <a:ext cx="1168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00B050"/>
                </a:solidFill>
              </a:rPr>
              <a:t>Δ</a:t>
            </a:r>
            <a:r>
              <a:rPr lang="en-GB" dirty="0">
                <a:solidFill>
                  <a:srgbClr val="00B050"/>
                </a:solidFill>
              </a:rPr>
              <a:t>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562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Conservation of PV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276" cy="4525963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Increase in absolute vorticity means increase in </a:t>
            </a:r>
            <a:r>
              <a:rPr lang="el-GR" dirty="0" smtClean="0"/>
              <a:t>Δ</a:t>
            </a:r>
            <a:r>
              <a:rPr lang="en-GB" dirty="0" smtClean="0"/>
              <a:t>p and therefore downward motion (since </a:t>
            </a:r>
            <a:r>
              <a:rPr lang="el-GR" dirty="0" smtClean="0"/>
              <a:t>ω</a:t>
            </a:r>
            <a:r>
              <a:rPr lang="en-GB" dirty="0" smtClean="0"/>
              <a:t> → 0 in the stratosphere). </a:t>
            </a:r>
            <a:endParaRPr lang="en-GB" dirty="0"/>
          </a:p>
        </p:txBody>
      </p: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2494594" y="2600740"/>
            <a:ext cx="1186267" cy="1160381"/>
            <a:chOff x="1545" y="3975"/>
            <a:chExt cx="974" cy="953"/>
          </a:xfrm>
        </p:grpSpPr>
        <p:sp>
          <p:nvSpPr>
            <p:cNvPr id="27" name="Oval 9"/>
            <p:cNvSpPr>
              <a:spLocks noChangeArrowheads="1"/>
            </p:cNvSpPr>
            <p:nvPr/>
          </p:nvSpPr>
          <p:spPr bwMode="auto">
            <a:xfrm>
              <a:off x="1545" y="3975"/>
              <a:ext cx="959" cy="1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" name="Oval 10"/>
            <p:cNvSpPr>
              <a:spLocks noChangeArrowheads="1"/>
            </p:cNvSpPr>
            <p:nvPr/>
          </p:nvSpPr>
          <p:spPr bwMode="auto">
            <a:xfrm>
              <a:off x="1561" y="4783"/>
              <a:ext cx="958" cy="1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>
              <a:off x="2506" y="4050"/>
              <a:ext cx="0" cy="7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1554" y="4064"/>
              <a:ext cx="1" cy="7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4674908" y="2527147"/>
            <a:ext cx="606600" cy="1804844"/>
            <a:chOff x="1539" y="4007"/>
            <a:chExt cx="982" cy="852"/>
          </a:xfrm>
        </p:grpSpPr>
        <p:sp>
          <p:nvSpPr>
            <p:cNvPr id="23" name="Oval 14"/>
            <p:cNvSpPr>
              <a:spLocks noChangeArrowheads="1"/>
            </p:cNvSpPr>
            <p:nvPr/>
          </p:nvSpPr>
          <p:spPr bwMode="auto">
            <a:xfrm>
              <a:off x="1545" y="4007"/>
              <a:ext cx="959" cy="6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" name="Oval 15"/>
            <p:cNvSpPr>
              <a:spLocks noChangeArrowheads="1"/>
            </p:cNvSpPr>
            <p:nvPr/>
          </p:nvSpPr>
          <p:spPr bwMode="auto">
            <a:xfrm>
              <a:off x="1561" y="4803"/>
              <a:ext cx="958" cy="5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>
              <a:off x="2521" y="4032"/>
              <a:ext cx="0" cy="7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1539" y="4033"/>
              <a:ext cx="1" cy="7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3874196" y="3403187"/>
            <a:ext cx="584608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Freeform 31"/>
          <p:cNvSpPr/>
          <p:nvPr/>
        </p:nvSpPr>
        <p:spPr>
          <a:xfrm>
            <a:off x="1404594" y="2498103"/>
            <a:ext cx="4751109" cy="141402"/>
          </a:xfrm>
          <a:custGeom>
            <a:avLst/>
            <a:gdLst>
              <a:gd name="connsiteX0" fmla="*/ 0 w 4751109"/>
              <a:gd name="connsiteY0" fmla="*/ 141402 h 141402"/>
              <a:gd name="connsiteX1" fmla="*/ 4751109 w 4751109"/>
              <a:gd name="connsiteY1" fmla="*/ 0 h 141402"/>
              <a:gd name="connsiteX2" fmla="*/ 4751109 w 4751109"/>
              <a:gd name="connsiteY2" fmla="*/ 0 h 14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51109" h="141402">
                <a:moveTo>
                  <a:pt x="0" y="141402"/>
                </a:moveTo>
                <a:lnTo>
                  <a:pt x="4751109" y="0"/>
                </a:lnTo>
                <a:lnTo>
                  <a:pt x="4751109" y="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136849" y="2318994"/>
            <a:ext cx="2253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Tropopause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3120272" y="3676454"/>
            <a:ext cx="1819373" cy="612742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76454" y="2733773"/>
            <a:ext cx="1065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ξ</a:t>
            </a:r>
            <a:r>
              <a:rPr lang="en-GB" dirty="0" smtClean="0"/>
              <a:t> + f increases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587674" y="2898574"/>
                <a:ext cx="2216961" cy="9828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2800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GB" altLang="en-US" sz="28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alt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alt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en-GB" alt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num>
                        <m:den>
                          <m:r>
                            <a:rPr lang="en-GB" alt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alt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674" y="2898574"/>
                <a:ext cx="2216961" cy="9828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467546" y="3261674"/>
            <a:ext cx="85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GB" dirty="0" smtClean="0"/>
              <a:t>p</a:t>
            </a:r>
            <a:endParaRPr lang="en-GB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5637229" y="2582944"/>
            <a:ext cx="9427" cy="6315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665509" y="3601039"/>
            <a:ext cx="0" cy="7164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74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Convergence around jet streak</a:t>
            </a:r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895546" y="2271860"/>
            <a:ext cx="7164372" cy="527385"/>
          </a:xfrm>
          <a:custGeom>
            <a:avLst/>
            <a:gdLst>
              <a:gd name="connsiteX0" fmla="*/ 0 w 7164372"/>
              <a:gd name="connsiteY0" fmla="*/ 84841 h 527385"/>
              <a:gd name="connsiteX1" fmla="*/ 1451728 w 7164372"/>
              <a:gd name="connsiteY1" fmla="*/ 339365 h 527385"/>
              <a:gd name="connsiteX2" fmla="*/ 2422689 w 7164372"/>
              <a:gd name="connsiteY2" fmla="*/ 480767 h 527385"/>
              <a:gd name="connsiteX3" fmla="*/ 4176075 w 7164372"/>
              <a:gd name="connsiteY3" fmla="*/ 518474 h 527385"/>
              <a:gd name="connsiteX4" fmla="*/ 5854046 w 7164372"/>
              <a:gd name="connsiteY4" fmla="*/ 329938 h 527385"/>
              <a:gd name="connsiteX5" fmla="*/ 7164372 w 7164372"/>
              <a:gd name="connsiteY5" fmla="*/ 0 h 527385"/>
              <a:gd name="connsiteX6" fmla="*/ 7164372 w 7164372"/>
              <a:gd name="connsiteY6" fmla="*/ 0 h 52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4372" h="527385">
                <a:moveTo>
                  <a:pt x="0" y="84841"/>
                </a:moveTo>
                <a:lnTo>
                  <a:pt x="1451728" y="339365"/>
                </a:lnTo>
                <a:cubicBezTo>
                  <a:pt x="1855509" y="405353"/>
                  <a:pt x="1968631" y="450916"/>
                  <a:pt x="2422689" y="480767"/>
                </a:cubicBezTo>
                <a:cubicBezTo>
                  <a:pt x="2876747" y="510619"/>
                  <a:pt x="3604182" y="543612"/>
                  <a:pt x="4176075" y="518474"/>
                </a:cubicBezTo>
                <a:cubicBezTo>
                  <a:pt x="4747968" y="493336"/>
                  <a:pt x="5355997" y="416350"/>
                  <a:pt x="5854046" y="329938"/>
                </a:cubicBezTo>
                <a:cubicBezTo>
                  <a:pt x="6352095" y="243526"/>
                  <a:pt x="7164372" y="0"/>
                  <a:pt x="7164372" y="0"/>
                </a:cubicBezTo>
                <a:lnTo>
                  <a:pt x="716437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895546" y="2755822"/>
            <a:ext cx="7164372" cy="263693"/>
          </a:xfrm>
          <a:custGeom>
            <a:avLst/>
            <a:gdLst>
              <a:gd name="connsiteX0" fmla="*/ 0 w 7164372"/>
              <a:gd name="connsiteY0" fmla="*/ 84841 h 527385"/>
              <a:gd name="connsiteX1" fmla="*/ 1451728 w 7164372"/>
              <a:gd name="connsiteY1" fmla="*/ 339365 h 527385"/>
              <a:gd name="connsiteX2" fmla="*/ 2422689 w 7164372"/>
              <a:gd name="connsiteY2" fmla="*/ 480767 h 527385"/>
              <a:gd name="connsiteX3" fmla="*/ 4176075 w 7164372"/>
              <a:gd name="connsiteY3" fmla="*/ 518474 h 527385"/>
              <a:gd name="connsiteX4" fmla="*/ 5854046 w 7164372"/>
              <a:gd name="connsiteY4" fmla="*/ 329938 h 527385"/>
              <a:gd name="connsiteX5" fmla="*/ 7164372 w 7164372"/>
              <a:gd name="connsiteY5" fmla="*/ 0 h 527385"/>
              <a:gd name="connsiteX6" fmla="*/ 7164372 w 7164372"/>
              <a:gd name="connsiteY6" fmla="*/ 0 h 52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4372" h="527385">
                <a:moveTo>
                  <a:pt x="0" y="84841"/>
                </a:moveTo>
                <a:lnTo>
                  <a:pt x="1451728" y="339365"/>
                </a:lnTo>
                <a:cubicBezTo>
                  <a:pt x="1855509" y="405353"/>
                  <a:pt x="1968631" y="450916"/>
                  <a:pt x="2422689" y="480767"/>
                </a:cubicBezTo>
                <a:cubicBezTo>
                  <a:pt x="2876747" y="510619"/>
                  <a:pt x="3604182" y="543612"/>
                  <a:pt x="4176075" y="518474"/>
                </a:cubicBezTo>
                <a:cubicBezTo>
                  <a:pt x="4747968" y="493336"/>
                  <a:pt x="5355997" y="416350"/>
                  <a:pt x="5854046" y="329938"/>
                </a:cubicBezTo>
                <a:cubicBezTo>
                  <a:pt x="6352095" y="243526"/>
                  <a:pt x="7164372" y="0"/>
                  <a:pt x="7164372" y="0"/>
                </a:cubicBezTo>
                <a:lnTo>
                  <a:pt x="716437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895546" y="3164368"/>
            <a:ext cx="7164372" cy="45719"/>
          </a:xfrm>
          <a:custGeom>
            <a:avLst/>
            <a:gdLst>
              <a:gd name="connsiteX0" fmla="*/ 0 w 7164372"/>
              <a:gd name="connsiteY0" fmla="*/ 84841 h 527385"/>
              <a:gd name="connsiteX1" fmla="*/ 1451728 w 7164372"/>
              <a:gd name="connsiteY1" fmla="*/ 339365 h 527385"/>
              <a:gd name="connsiteX2" fmla="*/ 2422689 w 7164372"/>
              <a:gd name="connsiteY2" fmla="*/ 480767 h 527385"/>
              <a:gd name="connsiteX3" fmla="*/ 4176075 w 7164372"/>
              <a:gd name="connsiteY3" fmla="*/ 518474 h 527385"/>
              <a:gd name="connsiteX4" fmla="*/ 5854046 w 7164372"/>
              <a:gd name="connsiteY4" fmla="*/ 329938 h 527385"/>
              <a:gd name="connsiteX5" fmla="*/ 7164372 w 7164372"/>
              <a:gd name="connsiteY5" fmla="*/ 0 h 527385"/>
              <a:gd name="connsiteX6" fmla="*/ 7164372 w 7164372"/>
              <a:gd name="connsiteY6" fmla="*/ 0 h 52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4372" h="527385">
                <a:moveTo>
                  <a:pt x="0" y="84841"/>
                </a:moveTo>
                <a:lnTo>
                  <a:pt x="1451728" y="339365"/>
                </a:lnTo>
                <a:cubicBezTo>
                  <a:pt x="1855509" y="405353"/>
                  <a:pt x="1968631" y="450916"/>
                  <a:pt x="2422689" y="480767"/>
                </a:cubicBezTo>
                <a:cubicBezTo>
                  <a:pt x="2876747" y="510619"/>
                  <a:pt x="3604182" y="543612"/>
                  <a:pt x="4176075" y="518474"/>
                </a:cubicBezTo>
                <a:cubicBezTo>
                  <a:pt x="4747968" y="493336"/>
                  <a:pt x="5355997" y="416350"/>
                  <a:pt x="5854046" y="329938"/>
                </a:cubicBezTo>
                <a:cubicBezTo>
                  <a:pt x="6352095" y="243526"/>
                  <a:pt x="7164372" y="0"/>
                  <a:pt x="7164372" y="0"/>
                </a:cubicBezTo>
                <a:lnTo>
                  <a:pt x="716437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 flipV="1">
            <a:off x="895546" y="3729894"/>
            <a:ext cx="7164372" cy="527385"/>
          </a:xfrm>
          <a:custGeom>
            <a:avLst/>
            <a:gdLst>
              <a:gd name="connsiteX0" fmla="*/ 0 w 7164372"/>
              <a:gd name="connsiteY0" fmla="*/ 84841 h 527385"/>
              <a:gd name="connsiteX1" fmla="*/ 1451728 w 7164372"/>
              <a:gd name="connsiteY1" fmla="*/ 339365 h 527385"/>
              <a:gd name="connsiteX2" fmla="*/ 2422689 w 7164372"/>
              <a:gd name="connsiteY2" fmla="*/ 480767 h 527385"/>
              <a:gd name="connsiteX3" fmla="*/ 4176075 w 7164372"/>
              <a:gd name="connsiteY3" fmla="*/ 518474 h 527385"/>
              <a:gd name="connsiteX4" fmla="*/ 5854046 w 7164372"/>
              <a:gd name="connsiteY4" fmla="*/ 329938 h 527385"/>
              <a:gd name="connsiteX5" fmla="*/ 7164372 w 7164372"/>
              <a:gd name="connsiteY5" fmla="*/ 0 h 527385"/>
              <a:gd name="connsiteX6" fmla="*/ 7164372 w 7164372"/>
              <a:gd name="connsiteY6" fmla="*/ 0 h 52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4372" h="527385">
                <a:moveTo>
                  <a:pt x="0" y="84841"/>
                </a:moveTo>
                <a:lnTo>
                  <a:pt x="1451728" y="339365"/>
                </a:lnTo>
                <a:cubicBezTo>
                  <a:pt x="1855509" y="405353"/>
                  <a:pt x="1968631" y="450916"/>
                  <a:pt x="2422689" y="480767"/>
                </a:cubicBezTo>
                <a:cubicBezTo>
                  <a:pt x="2876747" y="510619"/>
                  <a:pt x="3604182" y="543612"/>
                  <a:pt x="4176075" y="518474"/>
                </a:cubicBezTo>
                <a:cubicBezTo>
                  <a:pt x="4747968" y="493336"/>
                  <a:pt x="5355997" y="416350"/>
                  <a:pt x="5854046" y="329938"/>
                </a:cubicBezTo>
                <a:cubicBezTo>
                  <a:pt x="6352095" y="243526"/>
                  <a:pt x="7164372" y="0"/>
                  <a:pt x="7164372" y="0"/>
                </a:cubicBezTo>
                <a:lnTo>
                  <a:pt x="716437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 flipV="1">
            <a:off x="829558" y="3466201"/>
            <a:ext cx="7164372" cy="263693"/>
          </a:xfrm>
          <a:custGeom>
            <a:avLst/>
            <a:gdLst>
              <a:gd name="connsiteX0" fmla="*/ 0 w 7164372"/>
              <a:gd name="connsiteY0" fmla="*/ 84841 h 527385"/>
              <a:gd name="connsiteX1" fmla="*/ 1451728 w 7164372"/>
              <a:gd name="connsiteY1" fmla="*/ 339365 h 527385"/>
              <a:gd name="connsiteX2" fmla="*/ 2422689 w 7164372"/>
              <a:gd name="connsiteY2" fmla="*/ 480767 h 527385"/>
              <a:gd name="connsiteX3" fmla="*/ 4176075 w 7164372"/>
              <a:gd name="connsiteY3" fmla="*/ 518474 h 527385"/>
              <a:gd name="connsiteX4" fmla="*/ 5854046 w 7164372"/>
              <a:gd name="connsiteY4" fmla="*/ 329938 h 527385"/>
              <a:gd name="connsiteX5" fmla="*/ 7164372 w 7164372"/>
              <a:gd name="connsiteY5" fmla="*/ 0 h 527385"/>
              <a:gd name="connsiteX6" fmla="*/ 7164372 w 7164372"/>
              <a:gd name="connsiteY6" fmla="*/ 0 h 52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4372" h="527385">
                <a:moveTo>
                  <a:pt x="0" y="84841"/>
                </a:moveTo>
                <a:lnTo>
                  <a:pt x="1451728" y="339365"/>
                </a:lnTo>
                <a:cubicBezTo>
                  <a:pt x="1855509" y="405353"/>
                  <a:pt x="1968631" y="450916"/>
                  <a:pt x="2422689" y="480767"/>
                </a:cubicBezTo>
                <a:cubicBezTo>
                  <a:pt x="2876747" y="510619"/>
                  <a:pt x="3604182" y="543612"/>
                  <a:pt x="4176075" y="518474"/>
                </a:cubicBezTo>
                <a:cubicBezTo>
                  <a:pt x="4747968" y="493336"/>
                  <a:pt x="5355997" y="416350"/>
                  <a:pt x="5854046" y="329938"/>
                </a:cubicBezTo>
                <a:cubicBezTo>
                  <a:pt x="6352095" y="243526"/>
                  <a:pt x="7164372" y="0"/>
                  <a:pt x="7164372" y="0"/>
                </a:cubicBezTo>
                <a:lnTo>
                  <a:pt x="716437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 flipV="1">
            <a:off x="895546" y="4257279"/>
            <a:ext cx="7164372" cy="380242"/>
          </a:xfrm>
          <a:custGeom>
            <a:avLst/>
            <a:gdLst>
              <a:gd name="connsiteX0" fmla="*/ 0 w 7164372"/>
              <a:gd name="connsiteY0" fmla="*/ 84841 h 527385"/>
              <a:gd name="connsiteX1" fmla="*/ 1451728 w 7164372"/>
              <a:gd name="connsiteY1" fmla="*/ 339365 h 527385"/>
              <a:gd name="connsiteX2" fmla="*/ 2422689 w 7164372"/>
              <a:gd name="connsiteY2" fmla="*/ 480767 h 527385"/>
              <a:gd name="connsiteX3" fmla="*/ 4176075 w 7164372"/>
              <a:gd name="connsiteY3" fmla="*/ 518474 h 527385"/>
              <a:gd name="connsiteX4" fmla="*/ 5854046 w 7164372"/>
              <a:gd name="connsiteY4" fmla="*/ 329938 h 527385"/>
              <a:gd name="connsiteX5" fmla="*/ 7164372 w 7164372"/>
              <a:gd name="connsiteY5" fmla="*/ 0 h 527385"/>
              <a:gd name="connsiteX6" fmla="*/ 7164372 w 7164372"/>
              <a:gd name="connsiteY6" fmla="*/ 0 h 52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4372" h="527385">
                <a:moveTo>
                  <a:pt x="0" y="84841"/>
                </a:moveTo>
                <a:lnTo>
                  <a:pt x="1451728" y="339365"/>
                </a:lnTo>
                <a:cubicBezTo>
                  <a:pt x="1855509" y="405353"/>
                  <a:pt x="1968631" y="450916"/>
                  <a:pt x="2422689" y="480767"/>
                </a:cubicBezTo>
                <a:cubicBezTo>
                  <a:pt x="2876747" y="510619"/>
                  <a:pt x="3604182" y="543612"/>
                  <a:pt x="4176075" y="518474"/>
                </a:cubicBezTo>
                <a:cubicBezTo>
                  <a:pt x="4747968" y="493336"/>
                  <a:pt x="5355997" y="416350"/>
                  <a:pt x="5854046" y="329938"/>
                </a:cubicBezTo>
                <a:cubicBezTo>
                  <a:pt x="6352095" y="243526"/>
                  <a:pt x="7164372" y="0"/>
                  <a:pt x="7164372" y="0"/>
                </a:cubicBezTo>
                <a:lnTo>
                  <a:pt x="716437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895546" y="1825625"/>
            <a:ext cx="7164372" cy="380242"/>
          </a:xfrm>
          <a:custGeom>
            <a:avLst/>
            <a:gdLst>
              <a:gd name="connsiteX0" fmla="*/ 0 w 7164372"/>
              <a:gd name="connsiteY0" fmla="*/ 84841 h 527385"/>
              <a:gd name="connsiteX1" fmla="*/ 1451728 w 7164372"/>
              <a:gd name="connsiteY1" fmla="*/ 339365 h 527385"/>
              <a:gd name="connsiteX2" fmla="*/ 2422689 w 7164372"/>
              <a:gd name="connsiteY2" fmla="*/ 480767 h 527385"/>
              <a:gd name="connsiteX3" fmla="*/ 4176075 w 7164372"/>
              <a:gd name="connsiteY3" fmla="*/ 518474 h 527385"/>
              <a:gd name="connsiteX4" fmla="*/ 5854046 w 7164372"/>
              <a:gd name="connsiteY4" fmla="*/ 329938 h 527385"/>
              <a:gd name="connsiteX5" fmla="*/ 7164372 w 7164372"/>
              <a:gd name="connsiteY5" fmla="*/ 0 h 527385"/>
              <a:gd name="connsiteX6" fmla="*/ 7164372 w 7164372"/>
              <a:gd name="connsiteY6" fmla="*/ 0 h 52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4372" h="527385">
                <a:moveTo>
                  <a:pt x="0" y="84841"/>
                </a:moveTo>
                <a:lnTo>
                  <a:pt x="1451728" y="339365"/>
                </a:lnTo>
                <a:cubicBezTo>
                  <a:pt x="1855509" y="405353"/>
                  <a:pt x="1968631" y="450916"/>
                  <a:pt x="2422689" y="480767"/>
                </a:cubicBezTo>
                <a:cubicBezTo>
                  <a:pt x="2876747" y="510619"/>
                  <a:pt x="3604182" y="543612"/>
                  <a:pt x="4176075" y="518474"/>
                </a:cubicBezTo>
                <a:cubicBezTo>
                  <a:pt x="4747968" y="493336"/>
                  <a:pt x="5355997" y="416350"/>
                  <a:pt x="5854046" y="329938"/>
                </a:cubicBezTo>
                <a:cubicBezTo>
                  <a:pt x="6352095" y="243526"/>
                  <a:pt x="7164372" y="0"/>
                  <a:pt x="7164372" y="0"/>
                </a:cubicBezTo>
                <a:lnTo>
                  <a:pt x="716437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374796" y="2799245"/>
            <a:ext cx="2366128" cy="6669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703976" y="2717986"/>
            <a:ext cx="631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Jet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50591" y="1823502"/>
            <a:ext cx="362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Undisturbed background flow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096705" y="4191064"/>
            <a:ext cx="362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Undisturbed background flow</a:t>
            </a:r>
            <a:endParaRPr lang="en-GB" dirty="0"/>
          </a:p>
        </p:txBody>
      </p:sp>
      <p:grpSp>
        <p:nvGrpSpPr>
          <p:cNvPr id="26" name="Group 25"/>
          <p:cNvGrpSpPr/>
          <p:nvPr/>
        </p:nvGrpSpPr>
        <p:grpSpPr>
          <a:xfrm>
            <a:off x="2710208" y="2490464"/>
            <a:ext cx="505901" cy="386500"/>
            <a:chOff x="659875" y="537327"/>
            <a:chExt cx="505901" cy="386500"/>
          </a:xfrm>
        </p:grpSpPr>
        <p:sp>
          <p:nvSpPr>
            <p:cNvPr id="27" name="Oval 26"/>
            <p:cNvSpPr/>
            <p:nvPr/>
          </p:nvSpPr>
          <p:spPr>
            <a:xfrm>
              <a:off x="659875" y="537328"/>
              <a:ext cx="395927" cy="386499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03862" y="537327"/>
              <a:ext cx="4619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/>
                  </a:solidFill>
                </a:rPr>
                <a:t>C</a:t>
              </a:r>
              <a:endParaRPr lang="en-GB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74564" y="3347398"/>
            <a:ext cx="505901" cy="386500"/>
            <a:chOff x="659875" y="537327"/>
            <a:chExt cx="505901" cy="386500"/>
          </a:xfrm>
        </p:grpSpPr>
        <p:sp>
          <p:nvSpPr>
            <p:cNvPr id="30" name="Oval 29"/>
            <p:cNvSpPr/>
            <p:nvPr/>
          </p:nvSpPr>
          <p:spPr>
            <a:xfrm>
              <a:off x="659875" y="537328"/>
              <a:ext cx="395927" cy="386499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3862" y="537327"/>
              <a:ext cx="4619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accent6"/>
                  </a:solidFill>
                </a:rPr>
                <a:t>C</a:t>
              </a:r>
              <a:endParaRPr lang="en-GB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728269" y="3370421"/>
            <a:ext cx="507482" cy="397251"/>
            <a:chOff x="1530272" y="1139316"/>
            <a:chExt cx="507482" cy="397251"/>
          </a:xfrm>
        </p:grpSpPr>
        <p:sp>
          <p:nvSpPr>
            <p:cNvPr id="33" name="Oval 32"/>
            <p:cNvSpPr/>
            <p:nvPr/>
          </p:nvSpPr>
          <p:spPr>
            <a:xfrm>
              <a:off x="1530272" y="1150068"/>
              <a:ext cx="395927" cy="386499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575840" y="1139316"/>
              <a:ext cx="4619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7030A0"/>
                  </a:solidFill>
                </a:rPr>
                <a:t>D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172983" y="2529540"/>
            <a:ext cx="507482" cy="397251"/>
            <a:chOff x="1530272" y="1139316"/>
            <a:chExt cx="507482" cy="397251"/>
          </a:xfrm>
        </p:grpSpPr>
        <p:sp>
          <p:nvSpPr>
            <p:cNvPr id="36" name="Oval 35"/>
            <p:cNvSpPr/>
            <p:nvPr/>
          </p:nvSpPr>
          <p:spPr>
            <a:xfrm>
              <a:off x="1530272" y="1150068"/>
              <a:ext cx="395927" cy="386499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575840" y="1139316"/>
              <a:ext cx="4619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7030A0"/>
                  </a:solidFill>
                </a:rPr>
                <a:t>D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829558" y="5109328"/>
            <a:ext cx="7857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 the flow accelerates into the jet streak, the wind shear either side of the jet </a:t>
            </a:r>
            <a:r>
              <a:rPr lang="en-GB" dirty="0"/>
              <a:t>tightens (|</a:t>
            </a:r>
            <a:r>
              <a:rPr lang="en-GB" dirty="0" smtClean="0"/>
              <a:t>∂U/∂n| increases in magnitude). This forces convergence and divergence patterns as we saw previously.</a:t>
            </a:r>
            <a:endParaRPr lang="en-GB" dirty="0"/>
          </a:p>
          <a:p>
            <a:endParaRPr lang="en-GB" dirty="0"/>
          </a:p>
        </p:txBody>
      </p:sp>
      <p:cxnSp>
        <p:nvCxnSpPr>
          <p:cNvPr id="9" name="Straight Arrow Connector 8"/>
          <p:cNvCxnSpPr>
            <a:endCxn id="6" idx="3"/>
          </p:cNvCxnSpPr>
          <p:nvPr/>
        </p:nvCxnSpPr>
        <p:spPr>
          <a:xfrm>
            <a:off x="4081806" y="3195687"/>
            <a:ext cx="989815" cy="136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645138" y="2384982"/>
            <a:ext cx="0" cy="810705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701699" y="2526385"/>
                <a:ext cx="961534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b="0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699" y="2526385"/>
                <a:ext cx="961534" cy="6190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V="1">
            <a:off x="1000812" y="2377127"/>
            <a:ext cx="0" cy="810705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057373" y="2518530"/>
                <a:ext cx="961534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b="0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373" y="2518530"/>
                <a:ext cx="961534" cy="6190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>
          <a:xfrm flipV="1">
            <a:off x="4515439" y="2790334"/>
            <a:ext cx="0" cy="424207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98537" y="2179164"/>
                <a:ext cx="1337034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b="0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&lt;&lt;0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537" y="2179164"/>
                <a:ext cx="1337034" cy="6190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/>
          <p:cNvCxnSpPr/>
          <p:nvPr/>
        </p:nvCxnSpPr>
        <p:spPr>
          <a:xfrm flipH="1" flipV="1">
            <a:off x="1002384" y="3161124"/>
            <a:ext cx="15711" cy="99609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040090" y="3387367"/>
                <a:ext cx="961534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090" y="3387367"/>
                <a:ext cx="961534" cy="6190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706411" y="3445499"/>
                <a:ext cx="961534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6411" y="3445499"/>
                <a:ext cx="961534" cy="6190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 flipH="1" flipV="1">
            <a:off x="7649852" y="3181548"/>
            <a:ext cx="15711" cy="996097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190214" y="3662316"/>
                <a:ext cx="961534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≫0</m:t>
                      </m:r>
                    </m:oMath>
                  </m:oMathPara>
                </a14:m>
                <a:endParaRPr lang="en-GB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214" y="3662316"/>
                <a:ext cx="961534" cy="6190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/>
          <p:nvPr/>
        </p:nvCxnSpPr>
        <p:spPr>
          <a:xfrm flipV="1">
            <a:off x="4515439" y="3201974"/>
            <a:ext cx="6287" cy="493333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14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9"/>
          <p:cNvSpPr>
            <a:spLocks noChangeArrowheads="1"/>
          </p:cNvSpPr>
          <p:nvPr/>
        </p:nvSpPr>
        <p:spPr bwMode="auto">
          <a:xfrm rot="18451542">
            <a:off x="4451507" y="2886627"/>
            <a:ext cx="2340791" cy="53055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40000"/>
                <a:lumOff val="60000"/>
              </a:schemeClr>
            </a:solidFill>
            <a:prstDash val="sysDot"/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Oval 18"/>
          <p:cNvSpPr>
            <a:spLocks noChangeArrowheads="1"/>
          </p:cNvSpPr>
          <p:nvPr/>
        </p:nvSpPr>
        <p:spPr bwMode="auto">
          <a:xfrm rot="2595601">
            <a:off x="2028875" y="2829087"/>
            <a:ext cx="2520130" cy="52771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40000"/>
                <a:lumOff val="60000"/>
              </a:schemeClr>
            </a:solidFill>
            <a:prstDash val="sysDot"/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Convergence around </a:t>
            </a:r>
            <a:r>
              <a:rPr lang="en-GB" dirty="0" err="1" smtClean="0"/>
              <a:t>Rossby</a:t>
            </a:r>
            <a:r>
              <a:rPr lang="en-GB" dirty="0" smtClean="0"/>
              <a:t> wave</a:t>
            </a:r>
            <a:endParaRPr lang="en-GB" dirty="0"/>
          </a:p>
        </p:txBody>
      </p:sp>
      <p:sp>
        <p:nvSpPr>
          <p:cNvPr id="4" name="AutoShape 5"/>
          <p:cNvSpPr>
            <a:spLocks noChangeAspect="1" noChangeArrowheads="1"/>
          </p:cNvSpPr>
          <p:nvPr/>
        </p:nvSpPr>
        <p:spPr bwMode="auto">
          <a:xfrm>
            <a:off x="1440845" y="1615944"/>
            <a:ext cx="5780087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1647171" y="1956449"/>
            <a:ext cx="5368908" cy="1702527"/>
          </a:xfrm>
          <a:custGeom>
            <a:avLst/>
            <a:gdLst>
              <a:gd name="T0" fmla="*/ 0 w 4877"/>
              <a:gd name="T1" fmla="*/ 371 h 1545"/>
              <a:gd name="T2" fmla="*/ 334 w 4877"/>
              <a:gd name="T3" fmla="*/ 48 h 1545"/>
              <a:gd name="T4" fmla="*/ 746 w 4877"/>
              <a:gd name="T5" fmla="*/ 337 h 1545"/>
              <a:gd name="T6" fmla="*/ 1109 w 4877"/>
              <a:gd name="T7" fmla="*/ 689 h 1545"/>
              <a:gd name="T8" fmla="*/ 1364 w 4877"/>
              <a:gd name="T9" fmla="*/ 842 h 1545"/>
              <a:gd name="T10" fmla="*/ 1646 w 4877"/>
              <a:gd name="T11" fmla="*/ 819 h 1545"/>
              <a:gd name="T12" fmla="*/ 1901 w 4877"/>
              <a:gd name="T13" fmla="*/ 587 h 1545"/>
              <a:gd name="T14" fmla="*/ 2184 w 4877"/>
              <a:gd name="T15" fmla="*/ 185 h 1545"/>
              <a:gd name="T16" fmla="*/ 2365 w 4877"/>
              <a:gd name="T17" fmla="*/ 31 h 1545"/>
              <a:gd name="T18" fmla="*/ 2523 w 4877"/>
              <a:gd name="T19" fmla="*/ 25 h 1545"/>
              <a:gd name="T20" fmla="*/ 2721 w 4877"/>
              <a:gd name="T21" fmla="*/ 185 h 15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77"/>
              <a:gd name="T34" fmla="*/ 0 h 1545"/>
              <a:gd name="T35" fmla="*/ 4877 w 4877"/>
              <a:gd name="T36" fmla="*/ 1545 h 15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77" h="1545">
                <a:moveTo>
                  <a:pt x="0" y="664"/>
                </a:moveTo>
                <a:cubicBezTo>
                  <a:pt x="187" y="380"/>
                  <a:pt x="375" y="96"/>
                  <a:pt x="598" y="86"/>
                </a:cubicBezTo>
                <a:cubicBezTo>
                  <a:pt x="821" y="76"/>
                  <a:pt x="1106" y="412"/>
                  <a:pt x="1338" y="603"/>
                </a:cubicBezTo>
                <a:cubicBezTo>
                  <a:pt x="1570" y="794"/>
                  <a:pt x="1803" y="1081"/>
                  <a:pt x="1987" y="1232"/>
                </a:cubicBezTo>
                <a:cubicBezTo>
                  <a:pt x="2171" y="1383"/>
                  <a:pt x="2283" y="1467"/>
                  <a:pt x="2444" y="1506"/>
                </a:cubicBezTo>
                <a:cubicBezTo>
                  <a:pt x="2605" y="1545"/>
                  <a:pt x="2791" y="1541"/>
                  <a:pt x="2951" y="1465"/>
                </a:cubicBezTo>
                <a:cubicBezTo>
                  <a:pt x="3111" y="1389"/>
                  <a:pt x="3247" y="1239"/>
                  <a:pt x="3407" y="1050"/>
                </a:cubicBezTo>
                <a:cubicBezTo>
                  <a:pt x="3567" y="861"/>
                  <a:pt x="3775" y="496"/>
                  <a:pt x="3914" y="330"/>
                </a:cubicBezTo>
                <a:cubicBezTo>
                  <a:pt x="4053" y="164"/>
                  <a:pt x="4138" y="103"/>
                  <a:pt x="4239" y="56"/>
                </a:cubicBezTo>
                <a:cubicBezTo>
                  <a:pt x="4340" y="9"/>
                  <a:pt x="4416" y="0"/>
                  <a:pt x="4522" y="46"/>
                </a:cubicBezTo>
                <a:cubicBezTo>
                  <a:pt x="4628" y="92"/>
                  <a:pt x="4818" y="283"/>
                  <a:pt x="4877" y="33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1686963" y="2298429"/>
            <a:ext cx="5368908" cy="1704001"/>
          </a:xfrm>
          <a:custGeom>
            <a:avLst/>
            <a:gdLst>
              <a:gd name="T0" fmla="*/ 0 w 4877"/>
              <a:gd name="T1" fmla="*/ 372 h 1545"/>
              <a:gd name="T2" fmla="*/ 334 w 4877"/>
              <a:gd name="T3" fmla="*/ 48 h 1545"/>
              <a:gd name="T4" fmla="*/ 746 w 4877"/>
              <a:gd name="T5" fmla="*/ 337 h 1545"/>
              <a:gd name="T6" fmla="*/ 1109 w 4877"/>
              <a:gd name="T7" fmla="*/ 690 h 1545"/>
              <a:gd name="T8" fmla="*/ 1364 w 4877"/>
              <a:gd name="T9" fmla="*/ 843 h 1545"/>
              <a:gd name="T10" fmla="*/ 1646 w 4877"/>
              <a:gd name="T11" fmla="*/ 820 h 1545"/>
              <a:gd name="T12" fmla="*/ 1901 w 4877"/>
              <a:gd name="T13" fmla="*/ 588 h 1545"/>
              <a:gd name="T14" fmla="*/ 2184 w 4877"/>
              <a:gd name="T15" fmla="*/ 185 h 1545"/>
              <a:gd name="T16" fmla="*/ 2365 w 4877"/>
              <a:gd name="T17" fmla="*/ 31 h 1545"/>
              <a:gd name="T18" fmla="*/ 2523 w 4877"/>
              <a:gd name="T19" fmla="*/ 25 h 1545"/>
              <a:gd name="T20" fmla="*/ 2721 w 4877"/>
              <a:gd name="T21" fmla="*/ 185 h 15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77"/>
              <a:gd name="T34" fmla="*/ 0 h 1545"/>
              <a:gd name="T35" fmla="*/ 4877 w 4877"/>
              <a:gd name="T36" fmla="*/ 1545 h 15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77" h="1545">
                <a:moveTo>
                  <a:pt x="0" y="664"/>
                </a:moveTo>
                <a:cubicBezTo>
                  <a:pt x="187" y="380"/>
                  <a:pt x="375" y="96"/>
                  <a:pt x="598" y="86"/>
                </a:cubicBezTo>
                <a:cubicBezTo>
                  <a:pt x="821" y="76"/>
                  <a:pt x="1106" y="412"/>
                  <a:pt x="1338" y="603"/>
                </a:cubicBezTo>
                <a:cubicBezTo>
                  <a:pt x="1570" y="794"/>
                  <a:pt x="1803" y="1081"/>
                  <a:pt x="1987" y="1232"/>
                </a:cubicBezTo>
                <a:cubicBezTo>
                  <a:pt x="2171" y="1383"/>
                  <a:pt x="2283" y="1467"/>
                  <a:pt x="2444" y="1506"/>
                </a:cubicBezTo>
                <a:cubicBezTo>
                  <a:pt x="2605" y="1545"/>
                  <a:pt x="2791" y="1541"/>
                  <a:pt x="2951" y="1465"/>
                </a:cubicBezTo>
                <a:cubicBezTo>
                  <a:pt x="3111" y="1389"/>
                  <a:pt x="3247" y="1239"/>
                  <a:pt x="3407" y="1050"/>
                </a:cubicBezTo>
                <a:cubicBezTo>
                  <a:pt x="3567" y="861"/>
                  <a:pt x="3775" y="496"/>
                  <a:pt x="3914" y="330"/>
                </a:cubicBezTo>
                <a:cubicBezTo>
                  <a:pt x="4053" y="164"/>
                  <a:pt x="4138" y="103"/>
                  <a:pt x="4239" y="56"/>
                </a:cubicBezTo>
                <a:cubicBezTo>
                  <a:pt x="4340" y="9"/>
                  <a:pt x="4416" y="0"/>
                  <a:pt x="4522" y="46"/>
                </a:cubicBezTo>
                <a:cubicBezTo>
                  <a:pt x="4628" y="92"/>
                  <a:pt x="4818" y="283"/>
                  <a:pt x="4877" y="33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717912" y="2674312"/>
            <a:ext cx="5368908" cy="1702527"/>
          </a:xfrm>
          <a:custGeom>
            <a:avLst/>
            <a:gdLst>
              <a:gd name="T0" fmla="*/ 0 w 4877"/>
              <a:gd name="T1" fmla="*/ 371 h 1545"/>
              <a:gd name="T2" fmla="*/ 334 w 4877"/>
              <a:gd name="T3" fmla="*/ 48 h 1545"/>
              <a:gd name="T4" fmla="*/ 746 w 4877"/>
              <a:gd name="T5" fmla="*/ 337 h 1545"/>
              <a:gd name="T6" fmla="*/ 1109 w 4877"/>
              <a:gd name="T7" fmla="*/ 689 h 1545"/>
              <a:gd name="T8" fmla="*/ 1364 w 4877"/>
              <a:gd name="T9" fmla="*/ 842 h 1545"/>
              <a:gd name="T10" fmla="*/ 1646 w 4877"/>
              <a:gd name="T11" fmla="*/ 819 h 1545"/>
              <a:gd name="T12" fmla="*/ 1901 w 4877"/>
              <a:gd name="T13" fmla="*/ 587 h 1545"/>
              <a:gd name="T14" fmla="*/ 2184 w 4877"/>
              <a:gd name="T15" fmla="*/ 185 h 1545"/>
              <a:gd name="T16" fmla="*/ 2365 w 4877"/>
              <a:gd name="T17" fmla="*/ 31 h 1545"/>
              <a:gd name="T18" fmla="*/ 2523 w 4877"/>
              <a:gd name="T19" fmla="*/ 25 h 1545"/>
              <a:gd name="T20" fmla="*/ 2721 w 4877"/>
              <a:gd name="T21" fmla="*/ 185 h 15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77"/>
              <a:gd name="T34" fmla="*/ 0 h 1545"/>
              <a:gd name="T35" fmla="*/ 4877 w 4877"/>
              <a:gd name="T36" fmla="*/ 1545 h 15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77" h="1545">
                <a:moveTo>
                  <a:pt x="0" y="664"/>
                </a:moveTo>
                <a:cubicBezTo>
                  <a:pt x="187" y="380"/>
                  <a:pt x="375" y="96"/>
                  <a:pt x="598" y="86"/>
                </a:cubicBezTo>
                <a:cubicBezTo>
                  <a:pt x="821" y="76"/>
                  <a:pt x="1106" y="412"/>
                  <a:pt x="1338" y="603"/>
                </a:cubicBezTo>
                <a:cubicBezTo>
                  <a:pt x="1570" y="794"/>
                  <a:pt x="1803" y="1081"/>
                  <a:pt x="1987" y="1232"/>
                </a:cubicBezTo>
                <a:cubicBezTo>
                  <a:pt x="2171" y="1383"/>
                  <a:pt x="2283" y="1467"/>
                  <a:pt x="2444" y="1506"/>
                </a:cubicBezTo>
                <a:cubicBezTo>
                  <a:pt x="2605" y="1545"/>
                  <a:pt x="2791" y="1541"/>
                  <a:pt x="2951" y="1465"/>
                </a:cubicBezTo>
                <a:cubicBezTo>
                  <a:pt x="3111" y="1389"/>
                  <a:pt x="3247" y="1239"/>
                  <a:pt x="3407" y="1050"/>
                </a:cubicBezTo>
                <a:cubicBezTo>
                  <a:pt x="3567" y="861"/>
                  <a:pt x="3775" y="496"/>
                  <a:pt x="3914" y="330"/>
                </a:cubicBezTo>
                <a:cubicBezTo>
                  <a:pt x="4053" y="164"/>
                  <a:pt x="4138" y="103"/>
                  <a:pt x="4239" y="56"/>
                </a:cubicBezTo>
                <a:cubicBezTo>
                  <a:pt x="4340" y="9"/>
                  <a:pt x="4416" y="0"/>
                  <a:pt x="4522" y="46"/>
                </a:cubicBezTo>
                <a:cubicBezTo>
                  <a:pt x="4628" y="92"/>
                  <a:pt x="4818" y="283"/>
                  <a:pt x="4877" y="33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170356" y="1683750"/>
            <a:ext cx="414127" cy="412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A</a:t>
            </a:r>
            <a:endParaRPr lang="en-GB" altLang="en-US" sz="2000" b="1" dirty="0">
              <a:solidFill>
                <a:srgbClr val="0070C0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376575" y="3109156"/>
            <a:ext cx="415600" cy="414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B</a:t>
            </a:r>
            <a:endParaRPr lang="en-GB" altLang="en-US" sz="2400" b="1" dirty="0">
              <a:solidFill>
                <a:srgbClr val="0070C0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351414" y="2985336"/>
            <a:ext cx="417074" cy="414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C</a:t>
            </a:r>
            <a:endParaRPr lang="en-GB" altLang="en-US" sz="2400" b="1" dirty="0">
              <a:solidFill>
                <a:srgbClr val="0070C0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043613" y="3109156"/>
            <a:ext cx="907836" cy="55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en-GB" altLang="en-US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0</a:t>
            </a:r>
            <a:endParaRPr lang="en-GB" altLang="en-US" dirty="0">
              <a:solidFill>
                <a:srgbClr val="0070C0"/>
              </a:solidFill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183512" y="3943468"/>
            <a:ext cx="907836" cy="50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</a:t>
            </a:r>
            <a:r>
              <a:rPr lang="en-GB" altLang="en-US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0</a:t>
            </a:r>
            <a:endParaRPr lang="en-GB" altLang="en-US" dirty="0">
              <a:solidFill>
                <a:srgbClr val="0070C0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2963239" y="2677260"/>
            <a:ext cx="636664" cy="59256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181355" y="2574076"/>
            <a:ext cx="1701729" cy="41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ξ</a:t>
            </a:r>
            <a:r>
              <a:rPr lang="en-GB" altLang="en-US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+f increases</a:t>
            </a:r>
            <a:endParaRPr lang="en-GB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972872" y="3868292"/>
            <a:ext cx="1915888" cy="47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Convergence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314677" y="1966768"/>
            <a:ext cx="1915888" cy="47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Divergence</a:t>
            </a: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5047136" y="2311695"/>
            <a:ext cx="396441" cy="495281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n>
                <a:solidFill>
                  <a:schemeClr val="accent4">
                    <a:lumMod val="75000"/>
                  </a:schemeClr>
                </a:solidFill>
              </a:ln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V="1">
            <a:off x="3082614" y="3451136"/>
            <a:ext cx="98742" cy="529184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744718" y="4751109"/>
            <a:ext cx="76168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 air flows from A to B the absolute vorticity increases, so the air parcels stretch – downward motion. Air flowing from B to C shrinks – upward motion.</a:t>
            </a:r>
          </a:p>
          <a:p>
            <a:endParaRPr lang="en-GB" dirty="0"/>
          </a:p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Upward motion in the troposphere promotes deep convection and cyclones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Downward motion in the troposphere promotes clear skies and anticyclones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V="1">
            <a:off x="5236669" y="2677212"/>
            <a:ext cx="683363" cy="944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5247396" y="3433486"/>
            <a:ext cx="1701729" cy="41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ξ</a:t>
            </a:r>
            <a:r>
              <a:rPr lang="en-GB" altLang="en-US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+f decreases</a:t>
            </a:r>
            <a:endParaRPr lang="en-GB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2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GB" altLang="en-US" dirty="0"/>
              <a:t>Upper tropospheric air flows at a speed of 30 ms</a:t>
            </a:r>
            <a:r>
              <a:rPr lang="en-GB" altLang="en-US" baseline="30000" dirty="0"/>
              <a:t>-1</a:t>
            </a:r>
            <a:r>
              <a:rPr lang="en-GB" altLang="en-US" dirty="0"/>
              <a:t> through a sinusoidal trough-ridge pattern at 50</a:t>
            </a:r>
            <a:r>
              <a:rPr lang="en-GB" altLang="en-US" baseline="30000" dirty="0"/>
              <a:t>o</a:t>
            </a:r>
            <a:r>
              <a:rPr lang="en-GB" altLang="en-US" dirty="0"/>
              <a:t>N,  of peak-to-peak amplitude 500 km and wavelength 3000 km.</a:t>
            </a:r>
          </a:p>
          <a:p>
            <a:pPr>
              <a:lnSpc>
                <a:spcPct val="90000"/>
              </a:lnSpc>
              <a:buNone/>
            </a:pPr>
            <a:r>
              <a:rPr lang="en-GB" altLang="en-US" dirty="0"/>
              <a:t> Calculate the </a:t>
            </a:r>
            <a:r>
              <a:rPr lang="en-GB" altLang="en-US" dirty="0">
                <a:solidFill>
                  <a:srgbClr val="FF3300"/>
                </a:solidFill>
              </a:rPr>
              <a:t>change in absolute vorticity</a:t>
            </a:r>
            <a:r>
              <a:rPr lang="en-GB" altLang="en-US" dirty="0"/>
              <a:t> between ridge and trough, and </a:t>
            </a:r>
            <a:r>
              <a:rPr lang="en-GB" altLang="en-US" dirty="0">
                <a:solidFill>
                  <a:srgbClr val="FF3300"/>
                </a:solidFill>
              </a:rPr>
              <a:t>derive the fractional change in the depth of an air column</a:t>
            </a:r>
            <a:r>
              <a:rPr lang="en-GB" altLang="en-US" dirty="0"/>
              <a:t> as it traverses the pattern.  </a:t>
            </a:r>
          </a:p>
          <a:p>
            <a:pPr>
              <a:lnSpc>
                <a:spcPct val="90000"/>
              </a:lnSpc>
              <a:buNone/>
            </a:pPr>
            <a:r>
              <a:rPr lang="en-GB" altLang="en-US" dirty="0" smtClean="0"/>
              <a:t>(</a:t>
            </a:r>
            <a:r>
              <a:rPr lang="en-GB" altLang="en-US" dirty="0"/>
              <a:t>The radius of curvature of y = </a:t>
            </a:r>
            <a:r>
              <a:rPr lang="en-GB" altLang="en-US" dirty="0" smtClean="0"/>
              <a:t>a </a:t>
            </a:r>
            <a:r>
              <a:rPr lang="en-GB" altLang="en-US" dirty="0"/>
              <a:t>sin(</a:t>
            </a:r>
            <a:r>
              <a:rPr lang="en-GB" altLang="en-US" dirty="0" err="1"/>
              <a:t>kx</a:t>
            </a:r>
            <a:r>
              <a:rPr lang="en-GB" altLang="en-US" dirty="0"/>
              <a:t>) is </a:t>
            </a:r>
            <a:r>
              <a:rPr lang="en-GB" altLang="en-US" dirty="0" smtClean="0"/>
              <a:t>(ak</a:t>
            </a:r>
            <a:r>
              <a:rPr lang="en-GB" altLang="en-US" baseline="30000" dirty="0" smtClean="0"/>
              <a:t>2</a:t>
            </a:r>
            <a:r>
              <a:rPr lang="en-GB" altLang="en-US" dirty="0"/>
              <a:t>)</a:t>
            </a:r>
            <a:r>
              <a:rPr lang="en-GB" altLang="en-US" baseline="30000" dirty="0"/>
              <a:t>-1</a:t>
            </a:r>
            <a:r>
              <a:rPr lang="en-GB" altLang="en-US" dirty="0"/>
              <a:t> at the crests).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4044</TotalTime>
  <Words>1067</Words>
  <Application>Microsoft Office PowerPoint</Application>
  <PresentationFormat>On-screen Show (4:3)</PresentationFormat>
  <Paragraphs>232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Symbol</vt:lpstr>
      <vt:lpstr>Times New Roman</vt:lpstr>
      <vt:lpstr>Office Theme</vt:lpstr>
      <vt:lpstr>Equation</vt:lpstr>
      <vt:lpstr>EART30351</vt:lpstr>
      <vt:lpstr>Reminder</vt:lpstr>
      <vt:lpstr>Rossby waves</vt:lpstr>
      <vt:lpstr>Simple mathematical ideas</vt:lpstr>
      <vt:lpstr>C and D at jet stream level – a vorticity-based view</vt:lpstr>
      <vt:lpstr>Conservation of PV</vt:lpstr>
      <vt:lpstr>Convergence around jet streak</vt:lpstr>
      <vt:lpstr>Convergence around Rossby wave</vt:lpstr>
      <vt:lpstr>Example 1</vt:lpstr>
      <vt:lpstr>PowerPoint Presentation</vt:lpstr>
      <vt:lpstr>PowerPoint Presentation</vt:lpstr>
      <vt:lpstr>Example 2</vt:lpstr>
      <vt:lpstr>PowerPoint Presentation</vt:lpstr>
      <vt:lpstr>PowerPoint Presentation</vt:lpstr>
      <vt:lpstr>PowerPoint Presentation</vt:lpstr>
      <vt:lpstr>Curved jet streaks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Vaughan</dc:creator>
  <cp:lastModifiedBy>Geraint Vaughan</cp:lastModifiedBy>
  <cp:revision>86</cp:revision>
  <dcterms:created xsi:type="dcterms:W3CDTF">2014-11-26T10:33:08Z</dcterms:created>
  <dcterms:modified xsi:type="dcterms:W3CDTF">2020-08-13T15:10:13Z</dcterms:modified>
</cp:coreProperties>
</file>